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25" r:id="rId2"/>
    <p:sldId id="258" r:id="rId3"/>
    <p:sldId id="259" r:id="rId4"/>
    <p:sldId id="309" r:id="rId5"/>
    <p:sldId id="310" r:id="rId6"/>
    <p:sldId id="311" r:id="rId7"/>
    <p:sldId id="312" r:id="rId8"/>
    <p:sldId id="326" r:id="rId9"/>
    <p:sldId id="266" r:id="rId10"/>
    <p:sldId id="267" r:id="rId11"/>
    <p:sldId id="301" r:id="rId12"/>
    <p:sldId id="270" r:id="rId13"/>
    <p:sldId id="272" r:id="rId14"/>
    <p:sldId id="274" r:id="rId15"/>
    <p:sldId id="275" r:id="rId16"/>
    <p:sldId id="277" r:id="rId17"/>
    <p:sldId id="313" r:id="rId18"/>
    <p:sldId id="280" r:id="rId19"/>
    <p:sldId id="303" r:id="rId20"/>
    <p:sldId id="314" r:id="rId21"/>
    <p:sldId id="315" r:id="rId22"/>
    <p:sldId id="316" r:id="rId23"/>
    <p:sldId id="289" r:id="rId24"/>
    <p:sldId id="293" r:id="rId25"/>
    <p:sldId id="305" r:id="rId26"/>
    <p:sldId id="323" r:id="rId27"/>
    <p:sldId id="327" r:id="rId28"/>
    <p:sldId id="328" r:id="rId29"/>
    <p:sldId id="306" r:id="rId30"/>
    <p:sldId id="307" r:id="rId31"/>
    <p:sldId id="317" r:id="rId32"/>
    <p:sldId id="329" r:id="rId33"/>
    <p:sldId id="296" r:id="rId34"/>
    <p:sldId id="300" r:id="rId35"/>
    <p:sldId id="297" r:id="rId36"/>
    <p:sldId id="331" r:id="rId37"/>
    <p:sldId id="308" r:id="rId38"/>
    <p:sldId id="318" r:id="rId39"/>
    <p:sldId id="332" r:id="rId40"/>
    <p:sldId id="321" r:id="rId41"/>
    <p:sldId id="333" r:id="rId42"/>
    <p:sldId id="322" r:id="rId43"/>
    <p:sldId id="335" r:id="rId44"/>
    <p:sldId id="336" r:id="rId45"/>
    <p:sldId id="337" r:id="rId46"/>
    <p:sldId id="338" r:id="rId47"/>
    <p:sldId id="339" r:id="rId48"/>
    <p:sldId id="340" r:id="rId49"/>
    <p:sldId id="341" r:id="rId50"/>
    <p:sldId id="342" r:id="rId51"/>
    <p:sldId id="343"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NVER Quentin" initials="GQ" lastIdx="4" clrIdx="0">
    <p:extLst>
      <p:ext uri="{19B8F6BF-5375-455C-9EA6-DF929625EA0E}">
        <p15:presenceInfo xmlns:p15="http://schemas.microsoft.com/office/powerpoint/2012/main" userId="S::q.guenver@citallios.fr::3f34e142-95b6-4989-9290-ceaf1bb135dc" providerId="AD"/>
      </p:ext>
    </p:extLst>
  </p:cmAuthor>
  <p:cmAuthor id="2" name="Audrey Laboureau" initials="AL" lastIdx="4" clrIdx="1">
    <p:extLst>
      <p:ext uri="{19B8F6BF-5375-455C-9EA6-DF929625EA0E}">
        <p15:presenceInfo xmlns:p15="http://schemas.microsoft.com/office/powerpoint/2012/main" userId="023b65ed13f816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03" autoAdjust="0"/>
    <p:restoredTop sz="95816"/>
  </p:normalViewPr>
  <p:slideViewPr>
    <p:cSldViewPr snapToGrid="0" snapToObjects="1">
      <p:cViewPr varScale="1">
        <p:scale>
          <a:sx n="73" d="100"/>
          <a:sy n="73" d="100"/>
        </p:scale>
        <p:origin x="208" y="1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6T21:31:24.243" idx="3">
    <p:pos x="6669" y="2323"/>
    <p:text>Ce genre de conclusion peut être mise en vert..</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879AF8-89DA-4B8C-8DB0-187E4F61AE8A}" type="doc">
      <dgm:prSet loTypeId="urn:microsoft.com/office/officeart/2005/8/layout/venn3" loCatId="cycle" qsTypeId="urn:microsoft.com/office/officeart/2005/8/quickstyle/simple1" qsCatId="simple" csTypeId="urn:microsoft.com/office/officeart/2005/8/colors/accent1_2" csCatId="accent1" phldr="1"/>
      <dgm:spPr/>
      <dgm:t>
        <a:bodyPr/>
        <a:lstStyle/>
        <a:p>
          <a:endParaRPr lang="en-US"/>
        </a:p>
      </dgm:t>
    </dgm:pt>
    <dgm:pt modelId="{D074A01C-42E9-4326-BCCB-9743161CC7FB}">
      <dgm:prSet custT="1"/>
      <dgm:spPr>
        <a:solidFill>
          <a:schemeClr val="accent4"/>
        </a:solidFill>
      </dgm:spPr>
      <dgm:t>
        <a:bodyPr/>
        <a:lstStyle/>
        <a:p>
          <a:pPr algn="ctr"/>
          <a:r>
            <a:rPr lang="fr-FR" sz="1200" b="0" dirty="0">
              <a:latin typeface="+mn-lt"/>
            </a:rPr>
            <a:t>I - </a:t>
          </a:r>
          <a:r>
            <a:rPr lang="fr-FR" sz="1200" b="0" dirty="0">
              <a:latin typeface="+mn-lt"/>
              <a:cs typeface="Calibri" panose="020F0502020204030204" pitchFamily="34" charset="0"/>
            </a:rPr>
            <a:t>L’organisation de JOP 2024 dits « verts » soumis à un droit de l’environnement dérogatoire</a:t>
          </a:r>
          <a:endParaRPr lang="en-US" sz="1200" b="0" dirty="0">
            <a:latin typeface="+mn-lt"/>
          </a:endParaRPr>
        </a:p>
      </dgm:t>
    </dgm:pt>
    <dgm:pt modelId="{302BE9CA-B7AF-4618-A12E-CB614840270A}" type="parTrans" cxnId="{69585214-B017-413F-AEB7-08F6ADFDE651}">
      <dgm:prSet/>
      <dgm:spPr/>
      <dgm:t>
        <a:bodyPr/>
        <a:lstStyle/>
        <a:p>
          <a:endParaRPr lang="en-US"/>
        </a:p>
      </dgm:t>
    </dgm:pt>
    <dgm:pt modelId="{27D74949-69D6-4657-AC9C-1CB7B7D11E75}" type="sibTrans" cxnId="{69585214-B017-413F-AEB7-08F6ADFDE651}">
      <dgm:prSet/>
      <dgm:spPr/>
      <dgm:t>
        <a:bodyPr/>
        <a:lstStyle/>
        <a:p>
          <a:endParaRPr lang="en-US"/>
        </a:p>
      </dgm:t>
    </dgm:pt>
    <dgm:pt modelId="{5E2C7D25-3D70-43FC-BEEB-5394E74B40B7}">
      <dgm:prSet custT="1"/>
      <dgm:spPr>
        <a:solidFill>
          <a:schemeClr val="accent4"/>
        </a:solidFill>
      </dgm:spPr>
      <dgm:t>
        <a:bodyPr/>
        <a:lstStyle/>
        <a:p>
          <a:r>
            <a:rPr lang="fr-FR" sz="1200" b="0" dirty="0">
              <a:latin typeface="+mn-lt"/>
            </a:rPr>
            <a:t>II - </a:t>
          </a:r>
          <a:r>
            <a:rPr lang="fr-FR" sz="1200" b="0" dirty="0">
              <a:latin typeface="+mn-lt"/>
              <a:cs typeface="Calibri" panose="020F0502020204030204" pitchFamily="34" charset="0"/>
            </a:rPr>
            <a:t>Les JOP 2024 à l’épreuve des obligations environnementales déjà en vigueur</a:t>
          </a:r>
          <a:endParaRPr lang="en-US" sz="1200" b="0" dirty="0">
            <a:latin typeface="+mn-lt"/>
          </a:endParaRPr>
        </a:p>
      </dgm:t>
    </dgm:pt>
    <dgm:pt modelId="{7BB8C249-10BB-4FAE-94EC-702981218B3E}" type="parTrans" cxnId="{7D014453-A806-4351-B756-D448976AEB19}">
      <dgm:prSet/>
      <dgm:spPr/>
      <dgm:t>
        <a:bodyPr/>
        <a:lstStyle/>
        <a:p>
          <a:endParaRPr lang="en-US"/>
        </a:p>
      </dgm:t>
    </dgm:pt>
    <dgm:pt modelId="{262F2F2A-56B3-474E-88EB-C0249F052BEC}" type="sibTrans" cxnId="{7D014453-A806-4351-B756-D448976AEB19}">
      <dgm:prSet/>
      <dgm:spPr/>
      <dgm:t>
        <a:bodyPr/>
        <a:lstStyle/>
        <a:p>
          <a:endParaRPr lang="en-US"/>
        </a:p>
      </dgm:t>
    </dgm:pt>
    <dgm:pt modelId="{0C91C8E2-CE75-B841-A450-1B6ACBCD18B8}">
      <dgm:prSet custT="1"/>
      <dgm:spPr>
        <a:solidFill>
          <a:schemeClr val="accent4"/>
        </a:solidFill>
      </dgm:spPr>
      <dgm:t>
        <a:bodyPr/>
        <a:lstStyle/>
        <a:p>
          <a:r>
            <a:rPr lang="fr-FR" sz="1200" b="0" u="none" dirty="0">
              <a:latin typeface="+mn-lt"/>
            </a:rPr>
            <a:t>III – </a:t>
          </a:r>
          <a:r>
            <a:rPr lang="fr-FR" sz="1200" b="0" dirty="0">
              <a:latin typeface="+mn-lt"/>
              <a:cs typeface="Calibri" panose="020F0502020204030204" pitchFamily="34" charset="0"/>
            </a:rPr>
            <a:t>L’aspect critiquable de ces JOP 2024 dits « verts »</a:t>
          </a:r>
          <a:endParaRPr lang="fr-FR" sz="1200" b="0" u="none" dirty="0">
            <a:latin typeface="+mn-lt"/>
          </a:endParaRPr>
        </a:p>
      </dgm:t>
    </dgm:pt>
    <dgm:pt modelId="{58E01BF1-F0C8-B343-817E-94A27C680CAF}" type="parTrans" cxnId="{71CB0770-7A6B-8141-81B6-306824727CE3}">
      <dgm:prSet/>
      <dgm:spPr/>
      <dgm:t>
        <a:bodyPr/>
        <a:lstStyle/>
        <a:p>
          <a:endParaRPr lang="fr-FR"/>
        </a:p>
      </dgm:t>
    </dgm:pt>
    <dgm:pt modelId="{93674E54-9D3D-6C49-8451-CBBBF5754E06}" type="sibTrans" cxnId="{71CB0770-7A6B-8141-81B6-306824727CE3}">
      <dgm:prSet/>
      <dgm:spPr/>
      <dgm:t>
        <a:bodyPr/>
        <a:lstStyle/>
        <a:p>
          <a:endParaRPr lang="fr-FR"/>
        </a:p>
      </dgm:t>
    </dgm:pt>
    <dgm:pt modelId="{9F137EBC-9D39-0E41-BECB-5B1624C97753}" type="pres">
      <dgm:prSet presAssocID="{BD879AF8-89DA-4B8C-8DB0-187E4F61AE8A}" presName="Name0" presStyleCnt="0">
        <dgm:presLayoutVars>
          <dgm:dir/>
          <dgm:resizeHandles val="exact"/>
        </dgm:presLayoutVars>
      </dgm:prSet>
      <dgm:spPr/>
    </dgm:pt>
    <dgm:pt modelId="{5CBEFE13-A8E1-CE49-9F40-07027860DCAD}" type="pres">
      <dgm:prSet presAssocID="{D074A01C-42E9-4326-BCCB-9743161CC7FB}" presName="Name5" presStyleLbl="vennNode1" presStyleIdx="0" presStyleCnt="3">
        <dgm:presLayoutVars>
          <dgm:bulletEnabled val="1"/>
        </dgm:presLayoutVars>
      </dgm:prSet>
      <dgm:spPr/>
    </dgm:pt>
    <dgm:pt modelId="{8AE09ADD-E857-EB4F-9C19-D71BD8DEB7D9}" type="pres">
      <dgm:prSet presAssocID="{27D74949-69D6-4657-AC9C-1CB7B7D11E75}" presName="space" presStyleCnt="0"/>
      <dgm:spPr/>
    </dgm:pt>
    <dgm:pt modelId="{8FFAA1FF-7414-1D43-A6C6-006DF4075D76}" type="pres">
      <dgm:prSet presAssocID="{5E2C7D25-3D70-43FC-BEEB-5394E74B40B7}" presName="Name5" presStyleLbl="vennNode1" presStyleIdx="1" presStyleCnt="3">
        <dgm:presLayoutVars>
          <dgm:bulletEnabled val="1"/>
        </dgm:presLayoutVars>
      </dgm:prSet>
      <dgm:spPr/>
    </dgm:pt>
    <dgm:pt modelId="{E7261D8E-DBC3-7144-9A2D-B4FF5A019216}" type="pres">
      <dgm:prSet presAssocID="{262F2F2A-56B3-474E-88EB-C0249F052BEC}" presName="space" presStyleCnt="0"/>
      <dgm:spPr/>
    </dgm:pt>
    <dgm:pt modelId="{7DD8BCAD-18EC-FB45-9189-8DB14FA9C559}" type="pres">
      <dgm:prSet presAssocID="{0C91C8E2-CE75-B841-A450-1B6ACBCD18B8}" presName="Name5" presStyleLbl="vennNode1" presStyleIdx="2" presStyleCnt="3">
        <dgm:presLayoutVars>
          <dgm:bulletEnabled val="1"/>
        </dgm:presLayoutVars>
      </dgm:prSet>
      <dgm:spPr/>
    </dgm:pt>
  </dgm:ptLst>
  <dgm:cxnLst>
    <dgm:cxn modelId="{69585214-B017-413F-AEB7-08F6ADFDE651}" srcId="{BD879AF8-89DA-4B8C-8DB0-187E4F61AE8A}" destId="{D074A01C-42E9-4326-BCCB-9743161CC7FB}" srcOrd="0" destOrd="0" parTransId="{302BE9CA-B7AF-4618-A12E-CB614840270A}" sibTransId="{27D74949-69D6-4657-AC9C-1CB7B7D11E75}"/>
    <dgm:cxn modelId="{54BE284F-6E13-DD45-8D3B-90B6DD64ED43}" type="presOf" srcId="{5E2C7D25-3D70-43FC-BEEB-5394E74B40B7}" destId="{8FFAA1FF-7414-1D43-A6C6-006DF4075D76}" srcOrd="0" destOrd="0" presId="urn:microsoft.com/office/officeart/2005/8/layout/venn3"/>
    <dgm:cxn modelId="{7D014453-A806-4351-B756-D448976AEB19}" srcId="{BD879AF8-89DA-4B8C-8DB0-187E4F61AE8A}" destId="{5E2C7D25-3D70-43FC-BEEB-5394E74B40B7}" srcOrd="1" destOrd="0" parTransId="{7BB8C249-10BB-4FAE-94EC-702981218B3E}" sibTransId="{262F2F2A-56B3-474E-88EB-C0249F052BEC}"/>
    <dgm:cxn modelId="{71CB0770-7A6B-8141-81B6-306824727CE3}" srcId="{BD879AF8-89DA-4B8C-8DB0-187E4F61AE8A}" destId="{0C91C8E2-CE75-B841-A450-1B6ACBCD18B8}" srcOrd="2" destOrd="0" parTransId="{58E01BF1-F0C8-B343-817E-94A27C680CAF}" sibTransId="{93674E54-9D3D-6C49-8451-CBBBF5754E06}"/>
    <dgm:cxn modelId="{EFC09C8F-6B32-B147-99C9-E28CED3E066B}" type="presOf" srcId="{D074A01C-42E9-4326-BCCB-9743161CC7FB}" destId="{5CBEFE13-A8E1-CE49-9F40-07027860DCAD}" srcOrd="0" destOrd="0" presId="urn:microsoft.com/office/officeart/2005/8/layout/venn3"/>
    <dgm:cxn modelId="{A169C4DC-416D-BF48-967A-8EF96896FB5D}" type="presOf" srcId="{BD879AF8-89DA-4B8C-8DB0-187E4F61AE8A}" destId="{9F137EBC-9D39-0E41-BECB-5B1624C97753}" srcOrd="0" destOrd="0" presId="urn:microsoft.com/office/officeart/2005/8/layout/venn3"/>
    <dgm:cxn modelId="{1C173AFC-391E-4344-884E-D02B69DB8C5E}" type="presOf" srcId="{0C91C8E2-CE75-B841-A450-1B6ACBCD18B8}" destId="{7DD8BCAD-18EC-FB45-9189-8DB14FA9C559}" srcOrd="0" destOrd="0" presId="urn:microsoft.com/office/officeart/2005/8/layout/venn3"/>
    <dgm:cxn modelId="{B18BC5DA-6F6C-EB4D-8BC5-A41B1BAE605A}" type="presParOf" srcId="{9F137EBC-9D39-0E41-BECB-5B1624C97753}" destId="{5CBEFE13-A8E1-CE49-9F40-07027860DCAD}" srcOrd="0" destOrd="0" presId="urn:microsoft.com/office/officeart/2005/8/layout/venn3"/>
    <dgm:cxn modelId="{6AF74059-E42A-7442-A503-1BC66DD7A5A8}" type="presParOf" srcId="{9F137EBC-9D39-0E41-BECB-5B1624C97753}" destId="{8AE09ADD-E857-EB4F-9C19-D71BD8DEB7D9}" srcOrd="1" destOrd="0" presId="urn:microsoft.com/office/officeart/2005/8/layout/venn3"/>
    <dgm:cxn modelId="{542CB325-834A-FD4B-AB1A-2B370D010CD1}" type="presParOf" srcId="{9F137EBC-9D39-0E41-BECB-5B1624C97753}" destId="{8FFAA1FF-7414-1D43-A6C6-006DF4075D76}" srcOrd="2" destOrd="0" presId="urn:microsoft.com/office/officeart/2005/8/layout/venn3"/>
    <dgm:cxn modelId="{0D511457-5ED7-6A4F-8F36-BBFE2589D7EC}" type="presParOf" srcId="{9F137EBC-9D39-0E41-BECB-5B1624C97753}" destId="{E7261D8E-DBC3-7144-9A2D-B4FF5A019216}" srcOrd="3" destOrd="0" presId="urn:microsoft.com/office/officeart/2005/8/layout/venn3"/>
    <dgm:cxn modelId="{A9B5D0B7-4C0B-FA4C-8436-2AA1260A4056}" type="presParOf" srcId="{9F137EBC-9D39-0E41-BECB-5B1624C97753}" destId="{7DD8BCAD-18EC-FB45-9189-8DB14FA9C559}"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EFE13-A8E1-CE49-9F40-07027860DCAD}">
      <dsp:nvSpPr>
        <dsp:cNvPr id="0" name=""/>
        <dsp:cNvSpPr/>
      </dsp:nvSpPr>
      <dsp:spPr>
        <a:xfrm>
          <a:off x="2553" y="1722567"/>
          <a:ext cx="2233084" cy="2233084"/>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894" tIns="15240" rIns="122894" bIns="15240" numCol="1" spcCol="1270" anchor="ctr" anchorCtr="0">
          <a:noAutofit/>
        </a:bodyPr>
        <a:lstStyle/>
        <a:p>
          <a:pPr marL="0" lvl="0" indent="0" algn="ctr" defTabSz="533400">
            <a:lnSpc>
              <a:spcPct val="90000"/>
            </a:lnSpc>
            <a:spcBef>
              <a:spcPct val="0"/>
            </a:spcBef>
            <a:spcAft>
              <a:spcPct val="35000"/>
            </a:spcAft>
            <a:buNone/>
          </a:pPr>
          <a:r>
            <a:rPr lang="fr-FR" sz="1200" b="0" kern="1200" dirty="0">
              <a:latin typeface="+mn-lt"/>
            </a:rPr>
            <a:t>I - </a:t>
          </a:r>
          <a:r>
            <a:rPr lang="fr-FR" sz="1200" b="0" kern="1200" dirty="0">
              <a:latin typeface="+mn-lt"/>
              <a:cs typeface="Calibri" panose="020F0502020204030204" pitchFamily="34" charset="0"/>
            </a:rPr>
            <a:t>L’organisation de JOP 2024 dits « verts » soumis à un droit de l’environnement dérogatoire</a:t>
          </a:r>
          <a:endParaRPr lang="en-US" sz="1200" b="0" kern="1200" dirty="0">
            <a:latin typeface="+mn-lt"/>
          </a:endParaRPr>
        </a:p>
      </dsp:txBody>
      <dsp:txXfrm>
        <a:off x="329581" y="2049595"/>
        <a:ext cx="1579028" cy="1579028"/>
      </dsp:txXfrm>
    </dsp:sp>
    <dsp:sp modelId="{8FFAA1FF-7414-1D43-A6C6-006DF4075D76}">
      <dsp:nvSpPr>
        <dsp:cNvPr id="0" name=""/>
        <dsp:cNvSpPr/>
      </dsp:nvSpPr>
      <dsp:spPr>
        <a:xfrm>
          <a:off x="1789021" y="1722567"/>
          <a:ext cx="2233084" cy="2233084"/>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894" tIns="15240" rIns="122894" bIns="15240" numCol="1" spcCol="1270" anchor="ctr" anchorCtr="0">
          <a:noAutofit/>
        </a:bodyPr>
        <a:lstStyle/>
        <a:p>
          <a:pPr marL="0" lvl="0" indent="0" algn="ctr" defTabSz="533400">
            <a:lnSpc>
              <a:spcPct val="90000"/>
            </a:lnSpc>
            <a:spcBef>
              <a:spcPct val="0"/>
            </a:spcBef>
            <a:spcAft>
              <a:spcPct val="35000"/>
            </a:spcAft>
            <a:buNone/>
          </a:pPr>
          <a:r>
            <a:rPr lang="fr-FR" sz="1200" b="0" kern="1200" dirty="0">
              <a:latin typeface="+mn-lt"/>
            </a:rPr>
            <a:t>II - </a:t>
          </a:r>
          <a:r>
            <a:rPr lang="fr-FR" sz="1200" b="0" kern="1200" dirty="0">
              <a:latin typeface="+mn-lt"/>
              <a:cs typeface="Calibri" panose="020F0502020204030204" pitchFamily="34" charset="0"/>
            </a:rPr>
            <a:t>Les JOP 2024 à l’épreuve des obligations environnementales déjà en vigueur</a:t>
          </a:r>
          <a:endParaRPr lang="en-US" sz="1200" b="0" kern="1200" dirty="0">
            <a:latin typeface="+mn-lt"/>
          </a:endParaRPr>
        </a:p>
      </dsp:txBody>
      <dsp:txXfrm>
        <a:off x="2116049" y="2049595"/>
        <a:ext cx="1579028" cy="1579028"/>
      </dsp:txXfrm>
    </dsp:sp>
    <dsp:sp modelId="{7DD8BCAD-18EC-FB45-9189-8DB14FA9C559}">
      <dsp:nvSpPr>
        <dsp:cNvPr id="0" name=""/>
        <dsp:cNvSpPr/>
      </dsp:nvSpPr>
      <dsp:spPr>
        <a:xfrm>
          <a:off x="3575489" y="1722567"/>
          <a:ext cx="2233084" cy="2233084"/>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894" tIns="15240" rIns="122894" bIns="15240" numCol="1" spcCol="1270" anchor="ctr" anchorCtr="0">
          <a:noAutofit/>
        </a:bodyPr>
        <a:lstStyle/>
        <a:p>
          <a:pPr marL="0" lvl="0" indent="0" algn="ctr" defTabSz="533400">
            <a:lnSpc>
              <a:spcPct val="90000"/>
            </a:lnSpc>
            <a:spcBef>
              <a:spcPct val="0"/>
            </a:spcBef>
            <a:spcAft>
              <a:spcPct val="35000"/>
            </a:spcAft>
            <a:buNone/>
          </a:pPr>
          <a:r>
            <a:rPr lang="fr-FR" sz="1200" b="0" u="none" kern="1200" dirty="0">
              <a:latin typeface="+mn-lt"/>
            </a:rPr>
            <a:t>III – </a:t>
          </a:r>
          <a:r>
            <a:rPr lang="fr-FR" sz="1200" b="0" kern="1200" dirty="0">
              <a:latin typeface="+mn-lt"/>
              <a:cs typeface="Calibri" panose="020F0502020204030204" pitchFamily="34" charset="0"/>
            </a:rPr>
            <a:t>L’aspect critiquable de ces JOP 2024 dits « verts »</a:t>
          </a:r>
          <a:endParaRPr lang="fr-FR" sz="1200" b="0" u="none" kern="1200" dirty="0">
            <a:latin typeface="+mn-lt"/>
          </a:endParaRPr>
        </a:p>
      </dsp:txBody>
      <dsp:txXfrm>
        <a:off x="3902517" y="2049595"/>
        <a:ext cx="1579028" cy="157902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E297D2-EFDB-BF48-92BD-DB519E785F21}" type="datetimeFigureOut">
              <a:rPr lang="fr-FR" smtClean="0"/>
              <a:t>18/05/2021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1D1C2-D896-764C-B570-335FE7710693}" type="slidenum">
              <a:rPr lang="fr-FR" smtClean="0"/>
              <a:t>‹N°›</a:t>
            </a:fld>
            <a:endParaRPr lang="fr-FR"/>
          </a:p>
        </p:txBody>
      </p:sp>
    </p:spTree>
    <p:extLst>
      <p:ext uri="{BB962C8B-B14F-4D97-AF65-F5344CB8AC3E}">
        <p14:creationId xmlns:p14="http://schemas.microsoft.com/office/powerpoint/2010/main" val="418132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tillmed.olympic.org/media/Document%20Library/OlympicOrg/Factsheets-Reference-Documents/Sustainability/2017-03-21-IOC-Sustainability-Strategy-French-01.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wf.fr/projets/paris-2024-premiers-jeux-alignes-avec-les-objectifs-de-laccord-de-pari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wf.fr/projets/paris-2024-premiers-jeux-alignes-avec-les-objectifs-de-laccord-de-pari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ays-fontainebleau.fr/urbanisme/le-reglement-local-de-publicite-intercommuna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aris2024.org/fr/methode-carbon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i="1" u="sng" dirty="0">
                <a:solidFill>
                  <a:schemeClr val="hlink"/>
                </a:solidFill>
                <a:latin typeface="Playfair Display"/>
                <a:ea typeface="Playfair Display"/>
                <a:cs typeface="Playfair Display"/>
                <a:sym typeface="Playfair Display"/>
                <a:hlinkClick r:id="rId3"/>
              </a:rPr>
              <a:t>https://stillmed.olympic.org/media/Document%20Library/OlympicOrg/Factsheets-Reference-Documents/Sustainability/2017-03-21-IOC-Sustainability-Strategy-French-01.pdf</a:t>
            </a:r>
            <a:endParaRPr lang="fr-FR" i="1" dirty="0">
              <a:latin typeface="Playfair Display"/>
              <a:ea typeface="Playfair Display"/>
              <a:cs typeface="Playfair Display"/>
              <a:sym typeface="Playfair Display"/>
            </a:endParaRPr>
          </a:p>
          <a:p>
            <a:pPr lvl="0"/>
            <a:endParaRPr lang="fr-FR" i="1" dirty="0">
              <a:latin typeface="Playfair Display"/>
              <a:ea typeface="Playfair Display"/>
              <a:cs typeface="Playfair Display"/>
              <a:sym typeface="Playfair Display"/>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2E1D1C2-D896-764C-B570-335FE7710693}" type="slidenum">
              <a:rPr lang="fr-FR" smtClean="0"/>
              <a:t>5</a:t>
            </a:fld>
            <a:endParaRPr lang="fr-FR"/>
          </a:p>
        </p:txBody>
      </p:sp>
    </p:spTree>
    <p:extLst>
      <p:ext uri="{BB962C8B-B14F-4D97-AF65-F5344CB8AC3E}">
        <p14:creationId xmlns:p14="http://schemas.microsoft.com/office/powerpoint/2010/main" val="2672326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ctr">
              <a:spcBef>
                <a:spcPts val="0"/>
              </a:spcBef>
              <a:buNone/>
            </a:pPr>
            <a:r>
              <a:rPr lang="fr-FR" sz="1200" i="1" u="sng" dirty="0">
                <a:solidFill>
                  <a:schemeClr val="hlink"/>
                </a:solidFill>
                <a:latin typeface="Playfair Display"/>
                <a:ea typeface="Playfair Display"/>
                <a:cs typeface="Playfair Display"/>
                <a:sym typeface="Playfair Display"/>
                <a:hlinkClick r:id="rId3"/>
              </a:rPr>
              <a:t>https://www.wwf.fr/projets/paris-2024-premiers-jeux-alignes-avec-les-objectifs-de-laccord-de-paris</a:t>
            </a:r>
            <a:endParaRPr lang="fr-FR" sz="1200" i="1" u="sng" dirty="0">
              <a:solidFill>
                <a:schemeClr val="hlink"/>
              </a:solidFill>
              <a:latin typeface="Playfair Display"/>
              <a:ea typeface="Playfair Display"/>
              <a:cs typeface="Playfair Display"/>
              <a:sym typeface="Playfair Display"/>
            </a:endParaRPr>
          </a:p>
          <a:p>
            <a:pPr marL="0" lvl="0" indent="0" algn="ctr">
              <a:spcBef>
                <a:spcPts val="0"/>
              </a:spcBef>
              <a:buNone/>
            </a:pPr>
            <a:endParaRPr lang="fr-FR" sz="1200" i="1" dirty="0">
              <a:latin typeface="Playfair Display"/>
              <a:ea typeface="Playfair Display"/>
              <a:cs typeface="Playfair Display"/>
              <a:sym typeface="Playfair Display"/>
            </a:endParaRPr>
          </a:p>
          <a:p>
            <a:endParaRPr lang="fr-FR" dirty="0"/>
          </a:p>
        </p:txBody>
      </p:sp>
      <p:sp>
        <p:nvSpPr>
          <p:cNvPr id="4" name="Espace réservé du numéro de diapositive 3"/>
          <p:cNvSpPr>
            <a:spLocks noGrp="1"/>
          </p:cNvSpPr>
          <p:nvPr>
            <p:ph type="sldNum" sz="quarter" idx="5"/>
          </p:nvPr>
        </p:nvSpPr>
        <p:spPr/>
        <p:txBody>
          <a:bodyPr/>
          <a:lstStyle/>
          <a:p>
            <a:fld id="{02E1D1C2-D896-764C-B570-335FE7710693}" type="slidenum">
              <a:rPr lang="fr-FR" smtClean="0"/>
              <a:t>6</a:t>
            </a:fld>
            <a:endParaRPr lang="fr-FR"/>
          </a:p>
        </p:txBody>
      </p:sp>
    </p:spTree>
    <p:extLst>
      <p:ext uri="{BB962C8B-B14F-4D97-AF65-F5344CB8AC3E}">
        <p14:creationId xmlns:p14="http://schemas.microsoft.com/office/powerpoint/2010/main" val="180804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just">
              <a:spcBef>
                <a:spcPts val="0"/>
              </a:spcBef>
              <a:buClr>
                <a:schemeClr val="dk2"/>
              </a:buClr>
              <a:buSzPts val="1100"/>
              <a:buNone/>
            </a:pPr>
            <a:endParaRPr lang="fr-FR" dirty="0"/>
          </a:p>
          <a:p>
            <a:pPr marL="0" lvl="0" indent="0" algn="just">
              <a:spcBef>
                <a:spcPts val="0"/>
              </a:spcBef>
              <a:buClr>
                <a:schemeClr val="dk2"/>
              </a:buClr>
              <a:buSzPts val="1100"/>
              <a:buNone/>
            </a:pPr>
            <a:r>
              <a:rPr lang="fr-FR" sz="1200" u="sng" dirty="0">
                <a:solidFill>
                  <a:schemeClr val="hlink"/>
                </a:solidFill>
                <a:hlinkClick r:id="rId3"/>
              </a:rPr>
              <a:t>https://www.wwf.fr/projets/paris-2024-premiers-jeux-alignes-avec-les-objectifs-de-laccord-de-paris</a:t>
            </a:r>
            <a:endParaRPr lang="fr-FR" sz="1200" dirty="0"/>
          </a:p>
        </p:txBody>
      </p:sp>
      <p:sp>
        <p:nvSpPr>
          <p:cNvPr id="4" name="Espace réservé du numéro de diapositive 3"/>
          <p:cNvSpPr>
            <a:spLocks noGrp="1"/>
          </p:cNvSpPr>
          <p:nvPr>
            <p:ph type="sldNum" sz="quarter" idx="5"/>
          </p:nvPr>
        </p:nvSpPr>
        <p:spPr/>
        <p:txBody>
          <a:bodyPr/>
          <a:lstStyle/>
          <a:p>
            <a:fld id="{02E1D1C2-D896-764C-B570-335FE7710693}" type="slidenum">
              <a:rPr lang="fr-FR" smtClean="0"/>
              <a:t>7</a:t>
            </a:fld>
            <a:endParaRPr lang="fr-FR"/>
          </a:p>
        </p:txBody>
      </p:sp>
    </p:spTree>
    <p:extLst>
      <p:ext uri="{BB962C8B-B14F-4D97-AF65-F5344CB8AC3E}">
        <p14:creationId xmlns:p14="http://schemas.microsoft.com/office/powerpoint/2010/main" val="67013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i="1" u="sng" dirty="0">
                <a:solidFill>
                  <a:schemeClr val="accent5"/>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https://www.pays-fontainebleau.fr/urbanisme/le-reglement-local-de-publicite-intercommunal/</a:t>
            </a:r>
            <a:endParaRPr lang="fr-FR" sz="800" i="1" dirty="0">
              <a:solidFill>
                <a:schemeClr val="dk2"/>
              </a:solidFill>
              <a:latin typeface="Playfair Display"/>
              <a:ea typeface="Playfair Display"/>
              <a:cs typeface="Playfair Display"/>
              <a:sym typeface="Playfair Display"/>
            </a:endParaRPr>
          </a:p>
          <a:p>
            <a:endParaRPr lang="fr-FR" dirty="0"/>
          </a:p>
        </p:txBody>
      </p:sp>
      <p:sp>
        <p:nvSpPr>
          <p:cNvPr id="4" name="Espace réservé du numéro de diapositive 3"/>
          <p:cNvSpPr>
            <a:spLocks noGrp="1"/>
          </p:cNvSpPr>
          <p:nvPr>
            <p:ph type="sldNum" sz="quarter" idx="5"/>
          </p:nvPr>
        </p:nvSpPr>
        <p:spPr/>
        <p:txBody>
          <a:bodyPr/>
          <a:lstStyle/>
          <a:p>
            <a:fld id="{02E1D1C2-D896-764C-B570-335FE7710693}" type="slidenum">
              <a:rPr lang="fr-FR" smtClean="0"/>
              <a:t>13</a:t>
            </a:fld>
            <a:endParaRPr lang="fr-FR"/>
          </a:p>
        </p:txBody>
      </p:sp>
    </p:spTree>
    <p:extLst>
      <p:ext uri="{BB962C8B-B14F-4D97-AF65-F5344CB8AC3E}">
        <p14:creationId xmlns:p14="http://schemas.microsoft.com/office/powerpoint/2010/main" val="58829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ctr">
              <a:spcBef>
                <a:spcPts val="0"/>
              </a:spcBef>
              <a:buNone/>
            </a:pPr>
            <a:r>
              <a:rPr lang="fr-FR" u="sng" dirty="0">
                <a:solidFill>
                  <a:schemeClr val="tx1"/>
                </a:solidFill>
                <a:latin typeface="+mn-lt"/>
                <a:ea typeface="Playfair Display"/>
                <a:cs typeface="Playfair Display"/>
                <a:sym typeface="Playfair Display"/>
                <a:hlinkClick r:id="rId3">
                  <a:extLst>
                    <a:ext uri="{A12FA001-AC4F-418D-AE19-62706E023703}">
                      <ahyp:hlinkClr xmlns:ahyp="http://schemas.microsoft.com/office/drawing/2018/hyperlinkcolor" val="tx"/>
                    </a:ext>
                  </a:extLst>
                </a:hlinkClick>
              </a:rPr>
              <a:t>https://www.paris2024.org/fr/methode-carbone/</a:t>
            </a:r>
            <a:endParaRPr lang="fr-FR" dirty="0">
              <a:solidFill>
                <a:schemeClr val="tx1"/>
              </a:solidFill>
              <a:latin typeface="+mn-lt"/>
              <a:ea typeface="Playfair Display"/>
              <a:cs typeface="Playfair Display"/>
              <a:sym typeface="Playfair Display"/>
            </a:endParaRPr>
          </a:p>
          <a:p>
            <a:pPr marL="0" lvl="0" indent="0" algn="ctr">
              <a:spcBef>
                <a:spcPts val="0"/>
              </a:spcBef>
              <a:buNone/>
            </a:pPr>
            <a:endParaRPr lang="fr-FR" dirty="0">
              <a:solidFill>
                <a:schemeClr val="tx1"/>
              </a:solidFill>
              <a:latin typeface="+mn-lt"/>
              <a:ea typeface="Playfair Display"/>
              <a:cs typeface="Playfair Display"/>
              <a:sym typeface="Playfair Display"/>
            </a:endParaRPr>
          </a:p>
          <a:p>
            <a:endParaRPr lang="fr-FR" dirty="0">
              <a:solidFill>
                <a:schemeClr val="tx1"/>
              </a:solidFill>
              <a:latin typeface="+mn-lt"/>
            </a:endParaRPr>
          </a:p>
          <a:p>
            <a:endParaRPr lang="fr-FR" dirty="0">
              <a:solidFill>
                <a:schemeClr val="tx1"/>
              </a:solidFill>
              <a:latin typeface="+mn-lt"/>
            </a:endParaRPr>
          </a:p>
        </p:txBody>
      </p:sp>
      <p:sp>
        <p:nvSpPr>
          <p:cNvPr id="4" name="Espace réservé du numéro de diapositive 3"/>
          <p:cNvSpPr>
            <a:spLocks noGrp="1"/>
          </p:cNvSpPr>
          <p:nvPr>
            <p:ph type="sldNum" sz="quarter" idx="5"/>
          </p:nvPr>
        </p:nvSpPr>
        <p:spPr/>
        <p:txBody>
          <a:bodyPr/>
          <a:lstStyle/>
          <a:p>
            <a:fld id="{02E1D1C2-D896-764C-B570-335FE7710693}" type="slidenum">
              <a:rPr lang="fr-FR" smtClean="0"/>
              <a:t>18</a:t>
            </a:fld>
            <a:endParaRPr lang="fr-FR"/>
          </a:p>
        </p:txBody>
      </p:sp>
    </p:spTree>
    <p:extLst>
      <p:ext uri="{BB962C8B-B14F-4D97-AF65-F5344CB8AC3E}">
        <p14:creationId xmlns:p14="http://schemas.microsoft.com/office/powerpoint/2010/main" val="418390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solidFill>
                  <a:schemeClr val="dk2"/>
                </a:solidFill>
                <a:latin typeface="Playfair Display"/>
                <a:ea typeface="Playfair Display"/>
                <a:cs typeface="Playfair Display"/>
                <a:sym typeface="Playfair Display"/>
              </a:rPr>
              <a:t>https://medias.paris2024.org/</a:t>
            </a:r>
            <a:r>
              <a:rPr lang="fr-FR" i="1" dirty="0" err="1">
                <a:solidFill>
                  <a:schemeClr val="dk2"/>
                </a:solidFill>
                <a:latin typeface="Playfair Display"/>
                <a:ea typeface="Playfair Display"/>
                <a:cs typeface="Playfair Display"/>
                <a:sym typeface="Playfair Display"/>
              </a:rPr>
              <a:t>uploads</a:t>
            </a:r>
            <a:r>
              <a:rPr lang="fr-FR" i="1" dirty="0">
                <a:solidFill>
                  <a:schemeClr val="dk2"/>
                </a:solidFill>
                <a:latin typeface="Playfair Display"/>
                <a:ea typeface="Playfair Display"/>
                <a:cs typeface="Playfair Display"/>
                <a:sym typeface="Playfair Display"/>
              </a:rPr>
              <a:t>/2020/10/Paris2024-201001-SUS-policy-002.pdf</a:t>
            </a:r>
            <a:endParaRPr lang="fr-FR" i="1" dirty="0">
              <a:latin typeface="Playfair Display"/>
              <a:ea typeface="Playfair Display"/>
              <a:cs typeface="Playfair Display"/>
              <a:sym typeface="Playfair Display"/>
            </a:endParaRP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2E1D1C2-D896-764C-B570-335FE7710693}" type="slidenum">
              <a:rPr lang="fr-FR" smtClean="0"/>
              <a:t>19</a:t>
            </a:fld>
            <a:endParaRPr lang="fr-FR"/>
          </a:p>
        </p:txBody>
      </p:sp>
    </p:spTree>
    <p:extLst>
      <p:ext uri="{BB962C8B-B14F-4D97-AF65-F5344CB8AC3E}">
        <p14:creationId xmlns:p14="http://schemas.microsoft.com/office/powerpoint/2010/main" val="3871981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2834-B2E9-D940-9C2F-487CB062F62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534A1E6-6E34-DF4D-8491-4769238133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1F8795D-AC5E-8A4C-8758-37DFD3D512C4}"/>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5" name="Espace réservé du pied de page 4">
            <a:extLst>
              <a:ext uri="{FF2B5EF4-FFF2-40B4-BE49-F238E27FC236}">
                <a16:creationId xmlns:a16="http://schemas.microsoft.com/office/drawing/2014/main" id="{C2ADD625-9A5E-B344-8658-EA9377C326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54A15E-3420-9F4B-AE4B-06E919594A22}"/>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55938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300AA-329B-0F4D-BF88-626815D99C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A1F24FB-CB94-284D-892C-ED53C6DC56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0FCC11-3E8B-B34C-9944-AF85F7AB1948}"/>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5" name="Espace réservé du pied de page 4">
            <a:extLst>
              <a:ext uri="{FF2B5EF4-FFF2-40B4-BE49-F238E27FC236}">
                <a16:creationId xmlns:a16="http://schemas.microsoft.com/office/drawing/2014/main" id="{2F815E21-7A9B-714F-8D61-97ADCE7678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B10B01-0049-B742-827F-875D75BAD7FB}"/>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168121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CDB30B5-80C5-0A4C-8D73-96B25BCFDE6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CB69732-1858-AF48-8556-43E21E4FDB2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86374D-32AC-EA49-9C51-FDD5793ABB5D}"/>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5" name="Espace réservé du pied de page 4">
            <a:extLst>
              <a:ext uri="{FF2B5EF4-FFF2-40B4-BE49-F238E27FC236}">
                <a16:creationId xmlns:a16="http://schemas.microsoft.com/office/drawing/2014/main" id="{EA719B5C-D1D7-AA4A-8B0E-B2BFACB8402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DE41CF-73A3-144F-ACC7-AE6D3C71A8BA}"/>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301339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01552-D101-ED42-8BDB-C1AF2EB3DC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B91A4BA-0375-A44F-A60A-A72B66BFB9B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4CB05C-3A39-3940-93C4-5CC56720B177}"/>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5" name="Espace réservé du pied de page 4">
            <a:extLst>
              <a:ext uri="{FF2B5EF4-FFF2-40B4-BE49-F238E27FC236}">
                <a16:creationId xmlns:a16="http://schemas.microsoft.com/office/drawing/2014/main" id="{A67DF581-09F2-5E4F-AE07-20F2C6FA6B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8E331C-A8A4-F54E-A55A-3778FEC2431F}"/>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398814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9DD4F-8738-DA47-AF31-29D45E618D4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4F07DBA-31F3-AF44-8060-BC7B255234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4ADBE9F-F730-EC48-BEA3-713EFF214477}"/>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5" name="Espace réservé du pied de page 4">
            <a:extLst>
              <a:ext uri="{FF2B5EF4-FFF2-40B4-BE49-F238E27FC236}">
                <a16:creationId xmlns:a16="http://schemas.microsoft.com/office/drawing/2014/main" id="{4013DDB7-CB00-BD44-A376-46CCA8A2B2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8DD2A6-0F01-D248-B373-199277DB2AA3}"/>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308271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A72B7-A8B1-0B43-B0B9-8E6B4A21FB8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B71B2B-C03B-5E49-9ED0-549BCAEF016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092B166-6BC1-EE44-BB2A-688218ECD4C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4FA5EAE-8754-784A-A252-B299AF5FE962}"/>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6" name="Espace réservé du pied de page 5">
            <a:extLst>
              <a:ext uri="{FF2B5EF4-FFF2-40B4-BE49-F238E27FC236}">
                <a16:creationId xmlns:a16="http://schemas.microsoft.com/office/drawing/2014/main" id="{07ADAD84-B8AD-014A-9BC5-1D2140F427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9DA5D6-8522-4248-BED5-43079749539C}"/>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792511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472ABE-5644-1243-AF31-98566872F94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CAC9D31-A014-CB45-B856-8EF04DF6B8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D6F94C0-A675-FA40-BF28-B10684EB277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F478F11-CC00-B644-A485-D6D194723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C1E155F-D58A-4444-A62C-925931F50DB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B9CEBA-6F84-0249-B2BC-32E8ABB4B1C1}"/>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8" name="Espace réservé du pied de page 7">
            <a:extLst>
              <a:ext uri="{FF2B5EF4-FFF2-40B4-BE49-F238E27FC236}">
                <a16:creationId xmlns:a16="http://schemas.microsoft.com/office/drawing/2014/main" id="{07E63527-04D7-474F-B60C-A8292A7851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E21A52C-C242-3746-92C0-3E064EE50B39}"/>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403201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AC6DD4-9855-2241-9D8A-AB93860E7F1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B73D4C6-432A-DD43-861A-7FF4F4DA8978}"/>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4" name="Espace réservé du pied de page 3">
            <a:extLst>
              <a:ext uri="{FF2B5EF4-FFF2-40B4-BE49-F238E27FC236}">
                <a16:creationId xmlns:a16="http://schemas.microsoft.com/office/drawing/2014/main" id="{AC2394C1-9910-6546-B07A-EE5ABD57172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B31A70F-D344-2A4D-9FB0-A757CF19C5BA}"/>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253707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9A0DD58-358D-E849-B9EB-CBF2D844C2AF}"/>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3" name="Espace réservé du pied de page 2">
            <a:extLst>
              <a:ext uri="{FF2B5EF4-FFF2-40B4-BE49-F238E27FC236}">
                <a16:creationId xmlns:a16="http://schemas.microsoft.com/office/drawing/2014/main" id="{470C6A83-ED95-5740-A5C2-DB9120D9A90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7EA14EA-026F-9B4E-AB9E-C03FA3FAAC8C}"/>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399395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9496D5-DAC2-A340-BBE7-C03A1E9158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5B22D55-6607-3C40-87E8-5E30AD528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7318AC9-808A-7E42-9DD6-63296596F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1770F84-6A4A-6D47-A08E-98B832B702EC}"/>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6" name="Espace réservé du pied de page 5">
            <a:extLst>
              <a:ext uri="{FF2B5EF4-FFF2-40B4-BE49-F238E27FC236}">
                <a16:creationId xmlns:a16="http://schemas.microsoft.com/office/drawing/2014/main" id="{24DEFB7A-5DC6-D24B-9B10-26B3F12C35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220079-358F-DA43-AA77-C91573EDBE9D}"/>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15723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A586F-F6AD-0744-B2B2-889DE5BE9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14E05BD-4302-7D4B-AAEC-8663624548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0247FA4-7103-4F42-97FA-AE3A6CC29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98882E-70DD-B646-BDA8-205E6571C355}"/>
              </a:ext>
            </a:extLst>
          </p:cNvPr>
          <p:cNvSpPr>
            <a:spLocks noGrp="1"/>
          </p:cNvSpPr>
          <p:nvPr>
            <p:ph type="dt" sz="half" idx="10"/>
          </p:nvPr>
        </p:nvSpPr>
        <p:spPr/>
        <p:txBody>
          <a:bodyPr/>
          <a:lstStyle/>
          <a:p>
            <a:fld id="{7C16C26E-75C9-9241-9CF5-7B8318C5D606}" type="datetimeFigureOut">
              <a:rPr lang="fr-FR" smtClean="0"/>
              <a:t>18/05/2021</a:t>
            </a:fld>
            <a:endParaRPr lang="fr-FR"/>
          </a:p>
        </p:txBody>
      </p:sp>
      <p:sp>
        <p:nvSpPr>
          <p:cNvPr id="6" name="Espace réservé du pied de page 5">
            <a:extLst>
              <a:ext uri="{FF2B5EF4-FFF2-40B4-BE49-F238E27FC236}">
                <a16:creationId xmlns:a16="http://schemas.microsoft.com/office/drawing/2014/main" id="{1B2AFA36-EB95-3145-82C7-3D9B317F52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AE6139-2402-ED4C-BE13-733262E278A7}"/>
              </a:ext>
            </a:extLst>
          </p:cNvPr>
          <p:cNvSpPr>
            <a:spLocks noGrp="1"/>
          </p:cNvSpPr>
          <p:nvPr>
            <p:ph type="sldNum" sz="quarter" idx="12"/>
          </p:nvPr>
        </p:nvSpPr>
        <p:spPr/>
        <p:txBody>
          <a:bodyPr/>
          <a:lstStyle/>
          <a:p>
            <a:fld id="{1EFEFBD6-0473-9E45-B3DA-98B878AF4D55}" type="slidenum">
              <a:rPr lang="fr-FR" smtClean="0"/>
              <a:t>‹N°›</a:t>
            </a:fld>
            <a:endParaRPr lang="fr-FR"/>
          </a:p>
        </p:txBody>
      </p:sp>
    </p:spTree>
    <p:extLst>
      <p:ext uri="{BB962C8B-B14F-4D97-AF65-F5344CB8AC3E}">
        <p14:creationId xmlns:p14="http://schemas.microsoft.com/office/powerpoint/2010/main" val="177230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2B56157-53BE-4448-8B06-358E7E2B3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E644D68-EF5A-814A-A159-98D105B65E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A7F2DA-F18C-164A-B987-568540E7B3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6C26E-75C9-9241-9CF5-7B8318C5D606}" type="datetimeFigureOut">
              <a:rPr lang="fr-FR" smtClean="0"/>
              <a:t>18/05/2021</a:t>
            </a:fld>
            <a:endParaRPr lang="fr-FR"/>
          </a:p>
        </p:txBody>
      </p:sp>
      <p:sp>
        <p:nvSpPr>
          <p:cNvPr id="5" name="Espace réservé du pied de page 4">
            <a:extLst>
              <a:ext uri="{FF2B5EF4-FFF2-40B4-BE49-F238E27FC236}">
                <a16:creationId xmlns:a16="http://schemas.microsoft.com/office/drawing/2014/main" id="{36AB3384-48D2-3444-BF55-DBDC463AB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92A641E-AEC8-274C-87AB-D72EFB9D2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EFBD6-0473-9E45-B3DA-98B878AF4D55}" type="slidenum">
              <a:rPr lang="fr-FR" smtClean="0"/>
              <a:t>‹N°›</a:t>
            </a:fld>
            <a:endParaRPr lang="fr-FR"/>
          </a:p>
        </p:txBody>
      </p:sp>
    </p:spTree>
    <p:extLst>
      <p:ext uri="{BB962C8B-B14F-4D97-AF65-F5344CB8AC3E}">
        <p14:creationId xmlns:p14="http://schemas.microsoft.com/office/powerpoint/2010/main" val="2922647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ultinationales.org/JO-2024-a-Paris-pourquoi-le-reve-olympique-peut-se-terminer-en-cauchemar"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arbre, ciel, extérieur, cité&#10;&#10;Description générée automatiquement">
            <a:extLst>
              <a:ext uri="{FF2B5EF4-FFF2-40B4-BE49-F238E27FC236}">
                <a16:creationId xmlns:a16="http://schemas.microsoft.com/office/drawing/2014/main" id="{FD8F36C0-8ED2-6B4D-8F9F-890A303136E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67"/>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58460C94-19DA-874E-9186-F1160E1058F0}"/>
              </a:ext>
            </a:extLst>
          </p:cNvPr>
          <p:cNvSpPr txBox="1">
            <a:spLocks/>
          </p:cNvSpPr>
          <p:nvPr/>
        </p:nvSpPr>
        <p:spPr>
          <a:xfrm>
            <a:off x="2366010" y="2062735"/>
            <a:ext cx="7459980" cy="1605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fr-FR" sz="2800" dirty="0"/>
              <a:t>Partie II – </a:t>
            </a:r>
          </a:p>
          <a:p>
            <a:pPr algn="ctr">
              <a:spcAft>
                <a:spcPts val="600"/>
              </a:spcAft>
            </a:pPr>
            <a:r>
              <a:rPr lang="fr-FR" sz="2800" dirty="0"/>
              <a:t>Les Jeux Olympiques et Paralympiques « verts » face aux démarches environnementales </a:t>
            </a:r>
          </a:p>
        </p:txBody>
      </p:sp>
      <p:cxnSp>
        <p:nvCxnSpPr>
          <p:cNvPr id="36" name="Straight Connector 35">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383A58"/>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A8914C57-C342-5E4F-9B96-EB50DAFDACDF}"/>
              </a:ext>
            </a:extLst>
          </p:cNvPr>
          <p:cNvSpPr txBox="1"/>
          <p:nvPr/>
        </p:nvSpPr>
        <p:spPr>
          <a:xfrm>
            <a:off x="9456957" y="6657945"/>
            <a:ext cx="2735043" cy="200055"/>
          </a:xfrm>
          <a:prstGeom prst="rect">
            <a:avLst/>
          </a:prstGeom>
          <a:solidFill>
            <a:srgbClr val="000000"/>
          </a:solidFill>
        </p:spPr>
        <p:txBody>
          <a:bodyPr wrap="none" rtlCol="0">
            <a:spAutoFit/>
          </a:bodyPr>
          <a:lstStyle/>
          <a:p>
            <a:pPr algn="r">
              <a:spcAft>
                <a:spcPts val="600"/>
              </a:spcAft>
            </a:pPr>
            <a:r>
              <a:rPr lang="fr-FR" sz="700">
                <a:solidFill>
                  <a:srgbClr val="FFFFFF"/>
                </a:solidFill>
                <a:hlinkClick r:id="rId3" tooltip="http://multinationales.org/JO-2024-a-Paris-pourquoi-le-reve-olympique-peut-se-terminer-en-cauchemar">
                  <a:extLst>
                    <a:ext uri="{A12FA001-AC4F-418D-AE19-62706E023703}">
                      <ahyp:hlinkClr xmlns:ahyp="http://schemas.microsoft.com/office/drawing/2018/hyperlinkcolor" val="tx"/>
                    </a:ext>
                  </a:extLst>
                </a:hlinkClick>
              </a:rPr>
              <a:t>Cette photo</a:t>
            </a:r>
            <a:r>
              <a:rPr lang="fr-FR" sz="700">
                <a:solidFill>
                  <a:srgbClr val="FFFFFF"/>
                </a:solidFill>
              </a:rPr>
              <a:t> par Auteur inconnu est soumise à la licence </a:t>
            </a:r>
            <a:r>
              <a:rPr lang="fr-FR"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fr-FR" sz="700">
              <a:solidFill>
                <a:srgbClr val="FFFFFF"/>
              </a:solidFill>
            </a:endParaRPr>
          </a:p>
        </p:txBody>
      </p:sp>
    </p:spTree>
    <p:extLst>
      <p:ext uri="{BB962C8B-B14F-4D97-AF65-F5344CB8AC3E}">
        <p14:creationId xmlns:p14="http://schemas.microsoft.com/office/powerpoint/2010/main" val="4268750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53A9360D-89A0-0341-B61D-F37C7800220E}"/>
              </a:ext>
            </a:extLst>
          </p:cNvPr>
          <p:cNvSpPr>
            <a:spLocks noGrp="1"/>
          </p:cNvSpPr>
          <p:nvPr>
            <p:ph type="title"/>
          </p:nvPr>
        </p:nvSpPr>
        <p:spPr>
          <a:xfrm>
            <a:off x="3327830" y="351810"/>
            <a:ext cx="5533292" cy="1325563"/>
          </a:xfrm>
        </p:spPr>
        <p:txBody>
          <a:bodyPr vert="horz" lIns="91440" tIns="45720" rIns="91440" bIns="45720" rtlCol="0">
            <a:normAutofit/>
          </a:bodyPr>
          <a:lstStyle/>
          <a:p>
            <a:pPr algn="just"/>
            <a:r>
              <a:rPr lang="en-US" sz="3600" kern="1200" dirty="0">
                <a:solidFill>
                  <a:schemeClr val="accent2"/>
                </a:solidFill>
                <a:latin typeface="+mj-lt"/>
                <a:ea typeface="+mj-ea"/>
                <a:cs typeface="+mj-cs"/>
              </a:rPr>
              <a:t>A - La participation du public</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844AAE7-765F-984C-8C3C-528D58EEAE69}"/>
              </a:ext>
            </a:extLst>
          </p:cNvPr>
          <p:cNvSpPr>
            <a:spLocks noGrp="1"/>
          </p:cNvSpPr>
          <p:nvPr>
            <p:ph idx="1"/>
          </p:nvPr>
        </p:nvSpPr>
        <p:spPr>
          <a:xfrm>
            <a:off x="838200" y="1929384"/>
            <a:ext cx="10515600" cy="4251960"/>
          </a:xfrm>
        </p:spPr>
        <p:txBody>
          <a:bodyPr>
            <a:normAutofit/>
          </a:bodyPr>
          <a:lstStyle/>
          <a:p>
            <a:pPr marL="0" lvl="0" indent="0" algn="just">
              <a:spcBef>
                <a:spcPts val="0"/>
              </a:spcBef>
              <a:buClr>
                <a:schemeClr val="dk2"/>
              </a:buClr>
              <a:buSzPts val="1100"/>
              <a:buNone/>
            </a:pPr>
            <a:r>
              <a:rPr lang="fr-FR" sz="1700" b="1" dirty="0">
                <a:latin typeface="Calibri" panose="020F0502020204030204" pitchFamily="34" charset="0"/>
                <a:cs typeface="Calibri" panose="020F0502020204030204" pitchFamily="34" charset="0"/>
              </a:rPr>
              <a:t>Le principe de participation du public </a:t>
            </a:r>
            <a:r>
              <a:rPr lang="fr-FR" sz="1700" dirty="0">
                <a:latin typeface="Calibri" panose="020F0502020204030204" pitchFamily="34" charset="0"/>
                <a:cs typeface="Calibri" panose="020F0502020204030204" pitchFamily="34" charset="0"/>
              </a:rPr>
              <a:t>est un principe fondamental du droit de l’environnement apparu à la fin du XXème siècle. Il se traduit </a:t>
            </a:r>
            <a:r>
              <a:rPr lang="fr-FR" sz="1700" b="1" i="1" dirty="0">
                <a:latin typeface="Calibri" panose="020F0502020204030204" pitchFamily="34" charset="0"/>
                <a:cs typeface="Calibri" panose="020F0502020204030204" pitchFamily="34" charset="0"/>
              </a:rPr>
              <a:t>« par le droit, pour le public, de participer de manière suffisamment précoce à l’élaboration d’un projet, plan, ou programme, susceptible d’avoir des incidences sur l’environnement ou la santé humaine ». </a:t>
            </a:r>
          </a:p>
          <a:p>
            <a:pPr marL="0" lvl="0" indent="0" algn="just">
              <a:spcBef>
                <a:spcPts val="0"/>
              </a:spcBef>
              <a:buClr>
                <a:schemeClr val="dk2"/>
              </a:buClr>
              <a:buSzPts val="1100"/>
              <a:buNone/>
            </a:pPr>
            <a:endParaRPr lang="fr-FR" sz="1700" b="1" dirty="0"/>
          </a:p>
          <a:p>
            <a:pPr marL="0" lvl="0" indent="0" algn="just">
              <a:spcBef>
                <a:spcPts val="0"/>
              </a:spcBef>
              <a:buClr>
                <a:schemeClr val="dk2"/>
              </a:buClr>
              <a:buSzPts val="1100"/>
              <a:buNone/>
            </a:pPr>
            <a:endParaRPr lang="fr-FR" sz="1700" dirty="0"/>
          </a:p>
          <a:p>
            <a:pPr marL="0" lvl="0" indent="0" algn="just">
              <a:spcBef>
                <a:spcPts val="0"/>
              </a:spcBef>
              <a:buClr>
                <a:schemeClr val="dk2"/>
              </a:buClr>
              <a:buSzPts val="1100"/>
              <a:buNone/>
            </a:pPr>
            <a:r>
              <a:rPr lang="fr-FR" sz="1700" dirty="0">
                <a:latin typeface="Calibri" panose="020F0502020204030204" pitchFamily="34" charset="0"/>
                <a:cs typeface="Calibri" panose="020F0502020204030204" pitchFamily="34" charset="0"/>
              </a:rPr>
              <a:t>La participation du public va permettre au public </a:t>
            </a:r>
            <a:r>
              <a:rPr lang="fr-FR" sz="1700" b="1" dirty="0">
                <a:latin typeface="Calibri" panose="020F0502020204030204" pitchFamily="34" charset="0"/>
                <a:cs typeface="Calibri" panose="020F0502020204030204" pitchFamily="34" charset="0"/>
              </a:rPr>
              <a:t>d’être informé, de pouvoir participe</a:t>
            </a:r>
            <a:r>
              <a:rPr lang="fr-FR" sz="1700" dirty="0">
                <a:latin typeface="Calibri" panose="020F0502020204030204" pitchFamily="34" charset="0"/>
                <a:cs typeface="Calibri" panose="020F0502020204030204" pitchFamily="34" charset="0"/>
              </a:rPr>
              <a:t>r à une concertation préalable mais c’est aussi l’obligation pour le maître d’ouvrage </a:t>
            </a:r>
            <a:r>
              <a:rPr lang="fr-FR" sz="1700" b="1" dirty="0">
                <a:latin typeface="Calibri" panose="020F0502020204030204" pitchFamily="34" charset="0"/>
                <a:cs typeface="Calibri" panose="020F0502020204030204" pitchFamily="34" charset="0"/>
              </a:rPr>
              <a:t>de récolter des avis au cours de l’élaboration de son projet, plan ou programme. </a:t>
            </a:r>
          </a:p>
          <a:p>
            <a:pPr marL="0" lvl="0" indent="0" algn="just">
              <a:spcBef>
                <a:spcPts val="0"/>
              </a:spcBef>
              <a:buClr>
                <a:schemeClr val="dk2"/>
              </a:buClr>
              <a:buSzPts val="1100"/>
              <a:buNone/>
            </a:pPr>
            <a:r>
              <a:rPr lang="fr-FR" sz="1700" dirty="0">
                <a:latin typeface="Calibri" panose="020F0502020204030204" pitchFamily="34" charset="0"/>
                <a:cs typeface="Calibri" panose="020F0502020204030204" pitchFamily="34" charset="0"/>
              </a:rPr>
              <a:t> </a:t>
            </a:r>
          </a:p>
          <a:p>
            <a:pPr marL="0" lvl="0" indent="0" algn="just">
              <a:spcBef>
                <a:spcPts val="0"/>
              </a:spcBef>
              <a:buClr>
                <a:schemeClr val="dk2"/>
              </a:buClr>
              <a:buSzPts val="1100"/>
              <a:buNone/>
            </a:pPr>
            <a:r>
              <a:rPr lang="fr-FR" sz="1700" dirty="0">
                <a:latin typeface="Calibri" panose="020F0502020204030204" pitchFamily="34" charset="0"/>
                <a:cs typeface="Calibri" panose="020F0502020204030204" pitchFamily="34" charset="0"/>
              </a:rPr>
              <a:t>Il faut comprendre qu’il existe </a:t>
            </a:r>
            <a:r>
              <a:rPr lang="fr-FR" sz="1700" b="1" dirty="0">
                <a:solidFill>
                  <a:schemeClr val="accent3"/>
                </a:solidFill>
                <a:latin typeface="Calibri" panose="020F0502020204030204" pitchFamily="34" charset="0"/>
                <a:cs typeface="Calibri" panose="020F0502020204030204" pitchFamily="34" charset="0"/>
              </a:rPr>
              <a:t>deux types de participation du public</a:t>
            </a:r>
            <a:r>
              <a:rPr lang="fr-FR" sz="1700" dirty="0">
                <a:solidFill>
                  <a:schemeClr val="accent3"/>
                </a:solidFill>
                <a:latin typeface="Calibri" panose="020F0502020204030204" pitchFamily="34" charset="0"/>
                <a:cs typeface="Calibri" panose="020F0502020204030204" pitchFamily="34" charset="0"/>
              </a:rPr>
              <a:t> </a:t>
            </a:r>
            <a:r>
              <a:rPr lang="fr-FR" sz="1700" dirty="0">
                <a:latin typeface="Calibri" panose="020F0502020204030204" pitchFamily="34" charset="0"/>
                <a:cs typeface="Calibri" panose="020F0502020204030204" pitchFamily="34" charset="0"/>
              </a:rPr>
              <a:t>: </a:t>
            </a:r>
          </a:p>
          <a:p>
            <a:pPr marL="0" lvl="0" indent="0" algn="just">
              <a:spcBef>
                <a:spcPts val="0"/>
              </a:spcBef>
              <a:buClr>
                <a:schemeClr val="dk2"/>
              </a:buClr>
              <a:buSzPts val="1100"/>
              <a:buNone/>
            </a:pPr>
            <a:endParaRPr lang="fr-FR" sz="1700" dirty="0">
              <a:latin typeface="Calibri" panose="020F0502020204030204" pitchFamily="34" charset="0"/>
              <a:cs typeface="Calibri" panose="020F0502020204030204" pitchFamily="34" charset="0"/>
            </a:endParaRPr>
          </a:p>
          <a:p>
            <a:pPr marL="457200" lvl="0" indent="-311150" algn="just">
              <a:spcBef>
                <a:spcPts val="0"/>
              </a:spcBef>
              <a:buSzPts val="1300"/>
              <a:buFont typeface="Wingdings" pitchFamily="2" charset="2"/>
              <a:buChar char="Ø"/>
            </a:pPr>
            <a:r>
              <a:rPr lang="fr-FR" sz="1700" b="1" dirty="0">
                <a:latin typeface="Calibri" panose="020F0502020204030204" pitchFamily="34" charset="0"/>
                <a:cs typeface="Calibri" panose="020F0502020204030204" pitchFamily="34" charset="0"/>
              </a:rPr>
              <a:t>Avant l’élaboration des décisions</a:t>
            </a:r>
            <a:r>
              <a:rPr lang="fr-FR" sz="1700" dirty="0">
                <a:latin typeface="Calibri" panose="020F0502020204030204" pitchFamily="34" charset="0"/>
                <a:cs typeface="Calibri" panose="020F0502020204030204" pitchFamily="34" charset="0"/>
              </a:rPr>
              <a:t> : procédure de concertation qui restent dans une certaine mesure facultative ou en tout cas soumis à diverses appréciations (débat public ou encore concertation préalable). </a:t>
            </a:r>
          </a:p>
          <a:p>
            <a:pPr marL="146050" lvl="0" indent="0" algn="just">
              <a:spcBef>
                <a:spcPts val="0"/>
              </a:spcBef>
              <a:buSzPts val="1300"/>
              <a:buNone/>
            </a:pPr>
            <a:endParaRPr lang="fr-FR" sz="1700" dirty="0">
              <a:latin typeface="Calibri" panose="020F0502020204030204" pitchFamily="34" charset="0"/>
              <a:cs typeface="Calibri" panose="020F0502020204030204" pitchFamily="34" charset="0"/>
            </a:endParaRPr>
          </a:p>
          <a:p>
            <a:pPr marL="457200" lvl="0" indent="-311150" algn="just">
              <a:spcBef>
                <a:spcPts val="0"/>
              </a:spcBef>
              <a:buSzPts val="1300"/>
              <a:buFont typeface="Wingdings" pitchFamily="2" charset="2"/>
              <a:buChar char="Ø"/>
            </a:pPr>
            <a:r>
              <a:rPr lang="fr-FR" sz="1700" b="1" dirty="0">
                <a:latin typeface="Calibri" panose="020F0502020204030204" pitchFamily="34" charset="0"/>
                <a:cs typeface="Calibri" panose="020F0502020204030204" pitchFamily="34" charset="0"/>
              </a:rPr>
              <a:t>Aux décisions</a:t>
            </a:r>
            <a:r>
              <a:rPr lang="fr-FR" sz="1700" dirty="0">
                <a:latin typeface="Calibri" panose="020F0502020204030204" pitchFamily="34" charset="0"/>
                <a:cs typeface="Calibri" panose="020F0502020204030204" pitchFamily="34" charset="0"/>
              </a:rPr>
              <a:t> : enquête publique qui elle est obligatoire. </a:t>
            </a:r>
          </a:p>
          <a:p>
            <a:pPr marL="146050" lvl="0" indent="0" algn="just">
              <a:spcBef>
                <a:spcPts val="0"/>
              </a:spcBef>
              <a:buSzPts val="1300"/>
              <a:buNone/>
            </a:pPr>
            <a:endParaRPr lang="fr-FR" sz="1700" dirty="0">
              <a:latin typeface="Calibri" panose="020F0502020204030204" pitchFamily="34" charset="0"/>
              <a:cs typeface="Calibri" panose="020F0502020204030204" pitchFamily="34" charset="0"/>
            </a:endParaRPr>
          </a:p>
          <a:p>
            <a:pPr marL="0" lvl="0" indent="0" algn="just">
              <a:spcBef>
                <a:spcPts val="0"/>
              </a:spcBef>
              <a:buClr>
                <a:schemeClr val="dk2"/>
              </a:buClr>
              <a:buSzPts val="1100"/>
              <a:buNone/>
            </a:pPr>
            <a:endParaRPr lang="fr-FR" sz="1700" dirty="0"/>
          </a:p>
          <a:p>
            <a:pPr algn="just"/>
            <a:endParaRPr lang="fr-FR" sz="1700" dirty="0"/>
          </a:p>
        </p:txBody>
      </p:sp>
    </p:spTree>
    <p:extLst>
      <p:ext uri="{BB962C8B-B14F-4D97-AF65-F5344CB8AC3E}">
        <p14:creationId xmlns:p14="http://schemas.microsoft.com/office/powerpoint/2010/main" val="1400658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oogle Shape;134;p25">
            <a:extLst>
              <a:ext uri="{FF2B5EF4-FFF2-40B4-BE49-F238E27FC236}">
                <a16:creationId xmlns:a16="http://schemas.microsoft.com/office/drawing/2014/main" id="{5A03C19C-7E93-5F41-B97C-B25FA30EB2AC}"/>
              </a:ext>
            </a:extLst>
          </p:cNvPr>
          <p:cNvPicPr preferRelativeResize="0"/>
          <p:nvPr/>
        </p:nvPicPr>
        <p:blipFill>
          <a:blip r:embed="rId2"/>
          <a:stretch>
            <a:fillRect/>
          </a:stretch>
        </p:blipFill>
        <p:spPr>
          <a:xfrm>
            <a:off x="743694" y="488382"/>
            <a:ext cx="4702400" cy="616336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7" name="Espace réservé du contenu 5">
            <a:extLst>
              <a:ext uri="{FF2B5EF4-FFF2-40B4-BE49-F238E27FC236}">
                <a16:creationId xmlns:a16="http://schemas.microsoft.com/office/drawing/2014/main" id="{7AAE585C-D618-164D-979B-EFCC3BEB1735}"/>
              </a:ext>
            </a:extLst>
          </p:cNvPr>
          <p:cNvSpPr>
            <a:spLocks noGrp="1"/>
          </p:cNvSpPr>
          <p:nvPr>
            <p:ph sz="half" idx="1"/>
          </p:nvPr>
        </p:nvSpPr>
        <p:spPr>
          <a:xfrm>
            <a:off x="5989468" y="1473805"/>
            <a:ext cx="5458838" cy="4192520"/>
          </a:xfrm>
        </p:spPr>
        <p:txBody>
          <a:bodyPr anchor="ctr">
            <a:normAutofit/>
          </a:bodyPr>
          <a:lstStyle/>
          <a:p>
            <a:pPr marL="457200" lvl="0" indent="-311150" algn="just">
              <a:spcBef>
                <a:spcPts val="0"/>
              </a:spcBef>
              <a:buSzPts val="1300"/>
              <a:buFont typeface="Wingdings" pitchFamily="2" charset="2"/>
              <a:buChar char="Ø"/>
            </a:pPr>
            <a:r>
              <a:rPr lang="fr-FR" sz="1600" dirty="0">
                <a:latin typeface="Calibri" panose="020F0502020204030204" pitchFamily="34" charset="0"/>
                <a:cs typeface="Calibri" panose="020F0502020204030204" pitchFamily="34" charset="0"/>
              </a:rPr>
              <a:t>Les JOP 2024 ont mis en place un urbanisme dérogatoire afin de pouvoir accélérer les procédures précédemment citées</a:t>
            </a:r>
            <a:r>
              <a:rPr lang="fr-FR" sz="1600" b="1" dirty="0">
                <a:latin typeface="Calibri" panose="020F0502020204030204" pitchFamily="34" charset="0"/>
                <a:cs typeface="Calibri" panose="020F0502020204030204" pitchFamily="34" charset="0"/>
              </a:rPr>
              <a:t>.</a:t>
            </a:r>
            <a:r>
              <a:rPr lang="fr-FR" sz="1600" dirty="0">
                <a:latin typeface="Calibri" panose="020F0502020204030204" pitchFamily="34" charset="0"/>
                <a:cs typeface="Calibri" panose="020F0502020204030204" pitchFamily="34" charset="0"/>
              </a:rPr>
              <a:t> </a:t>
            </a:r>
            <a:r>
              <a:rPr lang="fr-FR" sz="1600" b="1" dirty="0">
                <a:solidFill>
                  <a:schemeClr val="accent3"/>
                </a:solidFill>
                <a:latin typeface="Calibri" panose="020F0502020204030204" pitchFamily="34" charset="0"/>
                <a:cs typeface="Calibri" panose="020F0502020204030204" pitchFamily="34" charset="0"/>
              </a:rPr>
              <a:t>Cet allégement de procédures concerne aussi le droit de l’environnement</a:t>
            </a:r>
            <a:r>
              <a:rPr lang="fr-FR" sz="1600" dirty="0">
                <a:latin typeface="Calibri" panose="020F0502020204030204" pitchFamily="34" charset="0"/>
                <a:cs typeface="Calibri" panose="020F0502020204030204" pitchFamily="34" charset="0"/>
              </a:rPr>
              <a:t>. </a:t>
            </a:r>
          </a:p>
          <a:p>
            <a:pPr lvl="0" algn="just">
              <a:spcBef>
                <a:spcPts val="0"/>
              </a:spcBef>
              <a:buClr>
                <a:schemeClr val="dk2"/>
              </a:buClr>
              <a:buSzPts val="1100"/>
              <a:buFont typeface="Wingdings" pitchFamily="2" charset="2"/>
              <a:buChar char="Ø"/>
            </a:pPr>
            <a:endParaRPr lang="fr-FR" sz="1600" dirty="0">
              <a:latin typeface="Calibri" panose="020F0502020204030204" pitchFamily="34" charset="0"/>
              <a:cs typeface="Calibri" panose="020F0502020204030204" pitchFamily="34" charset="0"/>
            </a:endParaRPr>
          </a:p>
          <a:p>
            <a:pPr lvl="0" algn="just">
              <a:spcBef>
                <a:spcPts val="0"/>
              </a:spcBef>
              <a:buClr>
                <a:schemeClr val="dk2"/>
              </a:buClr>
              <a:buSzPts val="1100"/>
              <a:buFont typeface="Wingdings" pitchFamily="2" charset="2"/>
              <a:buChar char="Ø"/>
            </a:pPr>
            <a:endParaRPr lang="fr-FR" sz="1600" dirty="0">
              <a:highlight>
                <a:schemeClr val="lt1"/>
              </a:highlight>
              <a:latin typeface="Calibri" panose="020F0502020204030204" pitchFamily="34" charset="0"/>
              <a:cs typeface="Calibri" panose="020F0502020204030204" pitchFamily="34" charset="0"/>
            </a:endParaRPr>
          </a:p>
          <a:p>
            <a:pPr marL="457200" lvl="0" indent="-311150" algn="just">
              <a:spcBef>
                <a:spcPts val="0"/>
              </a:spcBef>
              <a:buSzPts val="1300"/>
              <a:buFont typeface="Wingdings" pitchFamily="2" charset="2"/>
              <a:buChar char="Ø"/>
            </a:pPr>
            <a:r>
              <a:rPr lang="fr-FR" sz="1600" dirty="0">
                <a:highlight>
                  <a:schemeClr val="lt1"/>
                </a:highlight>
                <a:latin typeface="Calibri" panose="020F0502020204030204" pitchFamily="34" charset="0"/>
                <a:cs typeface="Calibri" panose="020F0502020204030204" pitchFamily="34" charset="0"/>
              </a:rPr>
              <a:t>Concernant la construction et la rénovation de bâtiments pérennes « nécessaires à l’organisation » des Jeux Olympiques et Paralympiques, </a:t>
            </a:r>
            <a:r>
              <a:rPr lang="fr-FR" sz="1600" dirty="0">
                <a:solidFill>
                  <a:srgbClr val="0070C0"/>
                </a:solidFill>
                <a:highlight>
                  <a:schemeClr val="lt1"/>
                </a:highlight>
                <a:latin typeface="Calibri" panose="020F0502020204030204" pitchFamily="34" charset="0"/>
                <a:cs typeface="Calibri" panose="020F0502020204030204" pitchFamily="34" charset="0"/>
              </a:rPr>
              <a:t>l’article 9</a:t>
            </a:r>
            <a:r>
              <a:rPr lang="fr-FR" sz="1600" dirty="0">
                <a:highlight>
                  <a:schemeClr val="lt1"/>
                </a:highlight>
                <a:latin typeface="Calibri" panose="020F0502020204030204" pitchFamily="34" charset="0"/>
                <a:cs typeface="Calibri" panose="020F0502020204030204" pitchFamily="34" charset="0"/>
              </a:rPr>
              <a:t> </a:t>
            </a:r>
            <a:r>
              <a:rPr lang="fr-FR" sz="1600" dirty="0">
                <a:solidFill>
                  <a:srgbClr val="0070C0"/>
                </a:solidFill>
                <a:highlight>
                  <a:schemeClr val="lt1"/>
                </a:highlight>
                <a:latin typeface="Calibri" panose="020F0502020204030204" pitchFamily="34" charset="0"/>
                <a:cs typeface="Calibri" panose="020F0502020204030204" pitchFamily="34" charset="0"/>
              </a:rPr>
              <a:t>de la </a:t>
            </a:r>
            <a:r>
              <a:rPr lang="fr-FR" sz="1600" b="1" dirty="0">
                <a:solidFill>
                  <a:srgbClr val="0070C0"/>
                </a:solidFill>
                <a:highlight>
                  <a:schemeClr val="lt1"/>
                </a:highlight>
                <a:latin typeface="Calibri" panose="020F0502020204030204" pitchFamily="34" charset="0"/>
                <a:cs typeface="Calibri" panose="020F0502020204030204" pitchFamily="34" charset="0"/>
              </a:rPr>
              <a:t>loi JO</a:t>
            </a:r>
            <a:r>
              <a:rPr lang="fr-FR" sz="1600" b="1" dirty="0">
                <a:highlight>
                  <a:schemeClr val="lt1"/>
                </a:highlight>
                <a:latin typeface="Calibri" panose="020F0502020204030204" pitchFamily="34" charset="0"/>
                <a:cs typeface="Calibri" panose="020F0502020204030204" pitchFamily="34" charset="0"/>
              </a:rPr>
              <a:t> décide de remplacer les enquêtes publiques par une procédure plus simple et plus rapide de consultation du public par voie électronique</a:t>
            </a:r>
            <a:r>
              <a:rPr lang="fr-FR" sz="1600" dirty="0">
                <a:highlight>
                  <a:schemeClr val="lt1"/>
                </a:highlight>
                <a:latin typeface="Calibri" panose="020F0502020204030204" pitchFamily="34" charset="0"/>
                <a:cs typeface="Calibri" panose="020F0502020204030204" pitchFamily="34" charset="0"/>
              </a:rPr>
              <a:t>, lorsqu’une concertation préalable a été antérieurement réalisée sous l’égide de la Commission nationale du débat public (CNDP) afin de garantir son impartialité.</a:t>
            </a:r>
          </a:p>
        </p:txBody>
      </p:sp>
    </p:spTree>
    <p:extLst>
      <p:ext uri="{BB962C8B-B14F-4D97-AF65-F5344CB8AC3E}">
        <p14:creationId xmlns:p14="http://schemas.microsoft.com/office/powerpoint/2010/main" val="2887905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F5211E9-F674-794C-AB61-8595EA29BA32}"/>
              </a:ext>
            </a:extLst>
          </p:cNvPr>
          <p:cNvSpPr>
            <a:spLocks noGrp="1"/>
          </p:cNvSpPr>
          <p:nvPr>
            <p:ph type="title"/>
          </p:nvPr>
        </p:nvSpPr>
        <p:spPr>
          <a:xfrm>
            <a:off x="4253953" y="360954"/>
            <a:ext cx="3681046" cy="1325563"/>
          </a:xfrm>
        </p:spPr>
        <p:txBody>
          <a:bodyPr>
            <a:normAutofit/>
          </a:bodyPr>
          <a:lstStyle/>
          <a:p>
            <a:pPr algn="just"/>
            <a:r>
              <a:rPr lang="fr-FR" sz="3600" dirty="0">
                <a:solidFill>
                  <a:schemeClr val="accent2"/>
                </a:solidFill>
              </a:rPr>
              <a:t>B - Le pavoisement</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53D2845-8203-4E4D-9D45-9DB45CA2E3F6}"/>
              </a:ext>
            </a:extLst>
          </p:cNvPr>
          <p:cNvSpPr>
            <a:spLocks noGrp="1"/>
          </p:cNvSpPr>
          <p:nvPr>
            <p:ph idx="1"/>
          </p:nvPr>
        </p:nvSpPr>
        <p:spPr>
          <a:xfrm>
            <a:off x="1153199" y="2623299"/>
            <a:ext cx="9882554" cy="3288775"/>
          </a:xfrm>
        </p:spPr>
        <p:txBody>
          <a:bodyPr>
            <a:normAutofit/>
          </a:bodyPr>
          <a:lstStyle/>
          <a:p>
            <a:pPr marL="0" lvl="0" indent="0" algn="just">
              <a:spcBef>
                <a:spcPts val="0"/>
              </a:spcBef>
              <a:buClr>
                <a:schemeClr val="dk2"/>
              </a:buClr>
              <a:buSzPts val="1100"/>
              <a:buNone/>
            </a:pPr>
            <a:r>
              <a:rPr lang="fr-FR" sz="2000" dirty="0">
                <a:latin typeface="Calibri" panose="020F0502020204030204" pitchFamily="34" charset="0"/>
                <a:cs typeface="Calibri" panose="020F0502020204030204" pitchFamily="34" charset="0"/>
              </a:rPr>
              <a:t>En principe, </a:t>
            </a:r>
            <a:r>
              <a:rPr lang="fr-FR" sz="2000" b="1" dirty="0">
                <a:latin typeface="Calibri" panose="020F0502020204030204" pitchFamily="34" charset="0"/>
                <a:cs typeface="Calibri" panose="020F0502020204030204" pitchFamily="34" charset="0"/>
              </a:rPr>
              <a:t>il n’existe pas de texte réglementaire</a:t>
            </a:r>
            <a:r>
              <a:rPr lang="fr-FR" sz="2000" dirty="0">
                <a:latin typeface="Calibri" panose="020F0502020204030204" pitchFamily="34" charset="0"/>
                <a:cs typeface="Calibri" panose="020F0502020204030204" pitchFamily="34" charset="0"/>
              </a:rPr>
              <a:t> à proprement parler en termes de pavoisement. Le drapeau tricolore français est le seul emblème qui peut être arboré sur les bâtiments publics (seule autre exception : drapeau de l’Union européenne). </a:t>
            </a:r>
          </a:p>
          <a:p>
            <a:pPr marL="0" lvl="0" indent="0" algn="just">
              <a:spcBef>
                <a:spcPts val="0"/>
              </a:spcBef>
              <a:buClr>
                <a:schemeClr val="dk2"/>
              </a:buClr>
              <a:buSzPts val="1100"/>
              <a:buNone/>
            </a:pPr>
            <a:r>
              <a:rPr lang="fr-FR" sz="2000" dirty="0">
                <a:latin typeface="Calibri" panose="020F0502020204030204" pitchFamily="34" charset="0"/>
                <a:cs typeface="Calibri" panose="020F0502020204030204" pitchFamily="34" charset="0"/>
              </a:rPr>
              <a:t> </a:t>
            </a:r>
            <a:endParaRPr lang="fr-FR" sz="2000" dirty="0">
              <a:highlight>
                <a:schemeClr val="lt1"/>
              </a:highlight>
              <a:latin typeface="Calibri" panose="020F0502020204030204" pitchFamily="34" charset="0"/>
              <a:cs typeface="Calibri" panose="020F0502020204030204" pitchFamily="34" charset="0"/>
            </a:endParaRPr>
          </a:p>
          <a:p>
            <a:pPr marL="0" lvl="0" indent="0" algn="just">
              <a:spcBef>
                <a:spcPts val="0"/>
              </a:spcBef>
              <a:buClr>
                <a:schemeClr val="dk2"/>
              </a:buClr>
              <a:buSzPts val="1100"/>
              <a:buNone/>
            </a:pPr>
            <a:r>
              <a:rPr lang="fr-FR" sz="2000" dirty="0">
                <a:solidFill>
                  <a:srgbClr val="0070C0"/>
                </a:solidFill>
                <a:highlight>
                  <a:schemeClr val="lt1"/>
                </a:highlight>
                <a:latin typeface="Calibri" panose="020F0502020204030204" pitchFamily="34" charset="0"/>
                <a:cs typeface="Calibri" panose="020F0502020204030204" pitchFamily="34" charset="0"/>
              </a:rPr>
              <a:t>L’article 3 de la </a:t>
            </a:r>
            <a:r>
              <a:rPr lang="fr-FR" sz="2000" b="1" dirty="0">
                <a:solidFill>
                  <a:srgbClr val="0070C0"/>
                </a:solidFill>
                <a:highlight>
                  <a:schemeClr val="lt1"/>
                </a:highlight>
                <a:latin typeface="Calibri" panose="020F0502020204030204" pitchFamily="34" charset="0"/>
                <a:cs typeface="Calibri" panose="020F0502020204030204" pitchFamily="34" charset="0"/>
              </a:rPr>
              <a:t>loi JO </a:t>
            </a:r>
            <a:r>
              <a:rPr lang="fr-FR" sz="2000" b="1" dirty="0">
                <a:highlight>
                  <a:schemeClr val="lt1"/>
                </a:highlight>
                <a:latin typeface="Calibri" panose="020F0502020204030204" pitchFamily="34" charset="0"/>
                <a:cs typeface="Calibri" panose="020F0502020204030204" pitchFamily="34" charset="0"/>
              </a:rPr>
              <a:t>vient lever temporairement - le temps des JOP - les interdictions de pavoisement.</a:t>
            </a:r>
            <a:r>
              <a:rPr lang="fr-FR" sz="2000" dirty="0">
                <a:highlight>
                  <a:schemeClr val="lt1"/>
                </a:highlight>
                <a:latin typeface="Calibri" panose="020F0502020204030204" pitchFamily="34" charset="0"/>
                <a:cs typeface="Calibri" panose="020F0502020204030204" pitchFamily="34" charset="0"/>
              </a:rPr>
              <a:t> </a:t>
            </a:r>
          </a:p>
          <a:p>
            <a:pPr marL="0" lvl="0" indent="0" algn="just">
              <a:spcBef>
                <a:spcPts val="0"/>
              </a:spcBef>
              <a:buClr>
                <a:schemeClr val="dk2"/>
              </a:buClr>
              <a:buSzPts val="1100"/>
              <a:buNone/>
            </a:pPr>
            <a:r>
              <a:rPr lang="fr-FR" sz="2000" dirty="0">
                <a:highlight>
                  <a:schemeClr val="lt1"/>
                </a:highlight>
                <a:latin typeface="Calibri" panose="020F0502020204030204" pitchFamily="34" charset="0"/>
                <a:cs typeface="Calibri" panose="020F0502020204030204" pitchFamily="34" charset="0"/>
              </a:rPr>
              <a:t> </a:t>
            </a:r>
          </a:p>
          <a:p>
            <a:pPr marL="0" lvl="0" indent="0" algn="just">
              <a:spcBef>
                <a:spcPts val="0"/>
              </a:spcBef>
              <a:buClr>
                <a:schemeClr val="dk2"/>
              </a:buClr>
              <a:buSzPts val="1100"/>
              <a:buNone/>
            </a:pPr>
            <a:r>
              <a:rPr lang="fr-FR" sz="2000" dirty="0">
                <a:highlight>
                  <a:schemeClr val="lt1"/>
                </a:highlight>
                <a:latin typeface="Calibri" panose="020F0502020204030204" pitchFamily="34" charset="0"/>
                <a:cs typeface="Calibri" panose="020F0502020204030204" pitchFamily="34" charset="0"/>
              </a:rPr>
              <a:t>De ce fait, l’étude du projet de loi nous indique que : </a:t>
            </a:r>
            <a:r>
              <a:rPr lang="fr-FR" sz="2000" i="1" dirty="0">
                <a:highlight>
                  <a:schemeClr val="lt1"/>
                </a:highlight>
                <a:latin typeface="Calibri" panose="020F0502020204030204" pitchFamily="34" charset="0"/>
                <a:cs typeface="Calibri" panose="020F0502020204030204" pitchFamily="34" charset="0"/>
              </a:rPr>
              <a:t>« </a:t>
            </a:r>
            <a:r>
              <a:rPr lang="fr-FR" sz="2000" i="1" dirty="0">
                <a:solidFill>
                  <a:srgbClr val="0070C0"/>
                </a:solidFill>
                <a:highlight>
                  <a:schemeClr val="lt1"/>
                </a:highlight>
                <a:latin typeface="Calibri" panose="020F0502020204030204" pitchFamily="34" charset="0"/>
                <a:cs typeface="Calibri" panose="020F0502020204030204" pitchFamily="34" charset="0"/>
              </a:rPr>
              <a:t>le pavoisement pourra s’imposer lorsqu’une opération ou un évènement lié à la promotion, préparation ou le déroulement des jeux Olympiques ou Paralympiques le justifiera et ce, dès l’année 2018 et jusqu’à quinze jours après la fin des Jeux paralympiques</a:t>
            </a:r>
            <a:r>
              <a:rPr lang="fr-FR" sz="2000" i="1" dirty="0">
                <a:highlight>
                  <a:schemeClr val="lt1"/>
                </a:highlight>
                <a:latin typeface="Calibri" panose="020F0502020204030204" pitchFamily="34" charset="0"/>
                <a:cs typeface="Calibri" panose="020F0502020204030204" pitchFamily="34" charset="0"/>
              </a:rPr>
              <a:t> »</a:t>
            </a:r>
            <a:r>
              <a:rPr lang="fr-FR" sz="2000" dirty="0">
                <a:highlight>
                  <a:schemeClr val="lt1"/>
                </a:highlight>
                <a:latin typeface="Calibri" panose="020F0502020204030204" pitchFamily="34" charset="0"/>
                <a:cs typeface="Calibri" panose="020F0502020204030204" pitchFamily="34" charset="0"/>
              </a:rPr>
              <a:t>. </a:t>
            </a:r>
            <a:endParaRPr lang="fr-FR" sz="2000" dirty="0"/>
          </a:p>
        </p:txBody>
      </p:sp>
    </p:spTree>
    <p:extLst>
      <p:ext uri="{BB962C8B-B14F-4D97-AF65-F5344CB8AC3E}">
        <p14:creationId xmlns:p14="http://schemas.microsoft.com/office/powerpoint/2010/main" val="2400695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2FC3803-27CC-BB41-A4D0-0554DA5899D9}"/>
              </a:ext>
            </a:extLst>
          </p:cNvPr>
          <p:cNvSpPr>
            <a:spLocks noGrp="1"/>
          </p:cNvSpPr>
          <p:nvPr>
            <p:ph type="title"/>
          </p:nvPr>
        </p:nvSpPr>
        <p:spPr>
          <a:xfrm>
            <a:off x="4587091" y="176524"/>
            <a:ext cx="3014769" cy="1434415"/>
          </a:xfrm>
        </p:spPr>
        <p:txBody>
          <a:bodyPr vert="horz" lIns="91440" tIns="45720" rIns="91440" bIns="45720" rtlCol="0" anchor="ctr">
            <a:normAutofit/>
          </a:bodyPr>
          <a:lstStyle/>
          <a:p>
            <a:pPr algn="just"/>
            <a:r>
              <a:rPr lang="fr-FR" sz="3600" dirty="0">
                <a:solidFill>
                  <a:schemeClr val="accent2"/>
                </a:solidFill>
              </a:rPr>
              <a:t>C - La publicité</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6">
            <a:extLst>
              <a:ext uri="{FF2B5EF4-FFF2-40B4-BE49-F238E27FC236}">
                <a16:creationId xmlns:a16="http://schemas.microsoft.com/office/drawing/2014/main" id="{260A74BA-0930-DB4D-95B2-67A4F287EC22}"/>
              </a:ext>
            </a:extLst>
          </p:cNvPr>
          <p:cNvSpPr txBox="1">
            <a:spLocks/>
          </p:cNvSpPr>
          <p:nvPr/>
        </p:nvSpPr>
        <p:spPr>
          <a:xfrm>
            <a:off x="5112493" y="2051775"/>
            <a:ext cx="6478519" cy="419167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600"/>
              </a:spcAft>
              <a:buClr>
                <a:schemeClr val="dk2"/>
              </a:buClr>
              <a:buSzPts val="1100"/>
              <a:buNone/>
            </a:pPr>
            <a:r>
              <a:rPr lang="fr-FR" sz="2000" dirty="0">
                <a:highlight>
                  <a:srgbClr val="008080"/>
                </a:highlight>
                <a:sym typeface="Playfair Display"/>
              </a:rPr>
              <a:t>Les lieux </a:t>
            </a:r>
          </a:p>
          <a:p>
            <a:pPr marL="0" indent="0" algn="just">
              <a:spcBef>
                <a:spcPts val="0"/>
              </a:spcBef>
              <a:spcAft>
                <a:spcPts val="600"/>
              </a:spcAft>
              <a:buClr>
                <a:schemeClr val="dk2"/>
              </a:buClr>
              <a:buSzPts val="1100"/>
              <a:buNone/>
            </a:pPr>
            <a:endParaRPr lang="fr-FR" sz="2000" dirty="0">
              <a:highlight>
                <a:schemeClr val="lt1"/>
              </a:highlight>
              <a:sym typeface="Playfair Display"/>
            </a:endParaRPr>
          </a:p>
          <a:p>
            <a:pPr marL="571500" indent="-342900" algn="just">
              <a:spcBef>
                <a:spcPts val="0"/>
              </a:spcBef>
              <a:spcAft>
                <a:spcPts val="600"/>
              </a:spcAft>
              <a:buClr>
                <a:schemeClr val="dk2"/>
              </a:buClr>
              <a:buSzPts val="1200"/>
              <a:buFont typeface="Wingdings" pitchFamily="2" charset="2"/>
              <a:buChar char="Ø"/>
            </a:pPr>
            <a:r>
              <a:rPr lang="fr-FR" sz="2000" dirty="0">
                <a:highlight>
                  <a:schemeClr val="lt1"/>
                </a:highlight>
                <a:sym typeface="Playfair Display"/>
              </a:rPr>
              <a:t>La règle générale est que les publicités sont admises </a:t>
            </a:r>
            <a:r>
              <a:rPr lang="fr-FR" sz="2000" b="1" dirty="0">
                <a:highlight>
                  <a:schemeClr val="lt1"/>
                </a:highlight>
                <a:sym typeface="Playfair Display"/>
              </a:rPr>
              <a:t>en agglomérations et interdites hors agglomérations. </a:t>
            </a:r>
            <a:r>
              <a:rPr lang="fr-FR" sz="2000" dirty="0">
                <a:highlight>
                  <a:schemeClr val="lt1"/>
                </a:highlight>
                <a:sym typeface="Playfair Display"/>
              </a:rPr>
              <a:t> C’est </a:t>
            </a:r>
            <a:r>
              <a:rPr lang="fr-FR" sz="2000" b="1" dirty="0">
                <a:solidFill>
                  <a:srgbClr val="0070C0"/>
                </a:solidFill>
                <a:highlight>
                  <a:schemeClr val="lt1"/>
                </a:highlight>
                <a:sym typeface="Playfair Display"/>
              </a:rPr>
              <a:t>l’article R. 110-2 du Code de la Route</a:t>
            </a:r>
            <a:r>
              <a:rPr lang="fr-FR" sz="2000" b="1" dirty="0">
                <a:highlight>
                  <a:schemeClr val="lt1"/>
                </a:highlight>
                <a:sym typeface="Playfair Display"/>
              </a:rPr>
              <a:t> </a:t>
            </a:r>
            <a:r>
              <a:rPr lang="fr-FR" sz="2000" dirty="0">
                <a:highlight>
                  <a:schemeClr val="lt1"/>
                </a:highlight>
                <a:sym typeface="Playfair Display"/>
              </a:rPr>
              <a:t>définit l’agglomération. </a:t>
            </a:r>
          </a:p>
          <a:p>
            <a:pPr algn="just">
              <a:spcBef>
                <a:spcPts val="0"/>
              </a:spcBef>
              <a:spcAft>
                <a:spcPts val="600"/>
              </a:spcAft>
              <a:buClr>
                <a:schemeClr val="dk2"/>
              </a:buClr>
              <a:buSzPts val="1100"/>
              <a:buFont typeface="Wingdings" pitchFamily="2" charset="2"/>
              <a:buChar char="Ø"/>
            </a:pPr>
            <a:endParaRPr lang="fr-FR" sz="2000" dirty="0">
              <a:highlight>
                <a:schemeClr val="lt1"/>
              </a:highlight>
              <a:sym typeface="Playfair Display"/>
            </a:endParaRPr>
          </a:p>
          <a:p>
            <a:pPr marL="571500" indent="-342900" algn="just">
              <a:spcBef>
                <a:spcPts val="0"/>
              </a:spcBef>
              <a:spcAft>
                <a:spcPts val="600"/>
              </a:spcAft>
              <a:buClr>
                <a:schemeClr val="dk2"/>
              </a:buClr>
              <a:buSzPts val="1200"/>
              <a:buFont typeface="Wingdings" pitchFamily="2" charset="2"/>
              <a:buChar char="Ø"/>
            </a:pPr>
            <a:r>
              <a:rPr lang="fr-FR" sz="2000" dirty="0">
                <a:highlight>
                  <a:schemeClr val="lt1"/>
                </a:highlight>
                <a:sym typeface="Playfair Display"/>
              </a:rPr>
              <a:t>Les lieux d’interdiction absolue pour la publicité sont prévus à </a:t>
            </a:r>
            <a:r>
              <a:rPr lang="fr-FR" sz="2000" dirty="0">
                <a:solidFill>
                  <a:srgbClr val="0070C0"/>
                </a:solidFill>
                <a:highlight>
                  <a:schemeClr val="lt1"/>
                </a:highlight>
                <a:sym typeface="Playfair Display"/>
              </a:rPr>
              <a:t>l’article L. 581-4 du Code de l’Environnement</a:t>
            </a:r>
            <a:r>
              <a:rPr lang="fr-FR" sz="2000" dirty="0">
                <a:highlight>
                  <a:schemeClr val="lt1"/>
                </a:highlight>
                <a:sym typeface="Playfair Display"/>
              </a:rPr>
              <a:t>. </a:t>
            </a:r>
          </a:p>
          <a:p>
            <a:pPr algn="just">
              <a:spcBef>
                <a:spcPts val="0"/>
              </a:spcBef>
              <a:spcAft>
                <a:spcPts val="600"/>
              </a:spcAft>
              <a:buClr>
                <a:schemeClr val="dk2"/>
              </a:buClr>
              <a:buSzPts val="1100"/>
              <a:buFont typeface="Wingdings" pitchFamily="2" charset="2"/>
              <a:buChar char="Ø"/>
            </a:pPr>
            <a:endParaRPr lang="fr-FR" sz="2000" dirty="0">
              <a:highlight>
                <a:schemeClr val="lt1"/>
              </a:highlight>
              <a:sym typeface="Playfair Display"/>
            </a:endParaRPr>
          </a:p>
          <a:p>
            <a:pPr marL="571500" indent="-342900" algn="just">
              <a:spcBef>
                <a:spcPts val="0"/>
              </a:spcBef>
              <a:spcAft>
                <a:spcPts val="600"/>
              </a:spcAft>
              <a:buClr>
                <a:schemeClr val="dk2"/>
              </a:buClr>
              <a:buSzPts val="1200"/>
              <a:buFont typeface="Wingdings" pitchFamily="2" charset="2"/>
              <a:buChar char="Ø"/>
            </a:pPr>
            <a:r>
              <a:rPr lang="fr-FR" sz="2000" dirty="0">
                <a:solidFill>
                  <a:srgbClr val="0070C0"/>
                </a:solidFill>
                <a:highlight>
                  <a:schemeClr val="lt1"/>
                </a:highlight>
                <a:sym typeface="Playfair Display"/>
              </a:rPr>
              <a:t>L’article L. 581-8 du même code </a:t>
            </a:r>
            <a:r>
              <a:rPr lang="fr-FR" sz="2000" dirty="0">
                <a:highlight>
                  <a:schemeClr val="lt1"/>
                </a:highlight>
                <a:sym typeface="Playfair Display"/>
              </a:rPr>
              <a:t>indique les interdictions relatives à l’intérieur des agglomérations. </a:t>
            </a:r>
            <a:endParaRPr lang="fr-FR" sz="2000" dirty="0"/>
          </a:p>
        </p:txBody>
      </p:sp>
      <p:pic>
        <p:nvPicPr>
          <p:cNvPr id="8" name="Google Shape;157;p29">
            <a:extLst>
              <a:ext uri="{FF2B5EF4-FFF2-40B4-BE49-F238E27FC236}">
                <a16:creationId xmlns:a16="http://schemas.microsoft.com/office/drawing/2014/main" id="{BE7ABBB2-0F0F-AF45-BB24-401F551B5ED6}"/>
              </a:ext>
            </a:extLst>
          </p:cNvPr>
          <p:cNvPicPr preferRelativeResize="0"/>
          <p:nvPr/>
        </p:nvPicPr>
        <p:blipFill>
          <a:blip r:embed="rId3">
            <a:alphaModFix/>
          </a:blip>
          <a:stretch>
            <a:fillRect/>
          </a:stretch>
        </p:blipFill>
        <p:spPr>
          <a:xfrm>
            <a:off x="439615" y="1979274"/>
            <a:ext cx="4672879" cy="4264173"/>
          </a:xfrm>
          <a:prstGeom prst="rect">
            <a:avLst/>
          </a:prstGeom>
          <a:noFill/>
          <a:ln>
            <a:noFill/>
          </a:ln>
        </p:spPr>
      </p:pic>
    </p:spTree>
    <p:extLst>
      <p:ext uri="{BB962C8B-B14F-4D97-AF65-F5344CB8AC3E}">
        <p14:creationId xmlns:p14="http://schemas.microsoft.com/office/powerpoint/2010/main" val="1557653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Espace réservé du contenu 5">
            <a:extLst>
              <a:ext uri="{FF2B5EF4-FFF2-40B4-BE49-F238E27FC236}">
                <a16:creationId xmlns:a16="http://schemas.microsoft.com/office/drawing/2014/main" id="{C37EA7DE-4BB7-464A-A146-7136DCB5341E}"/>
              </a:ext>
            </a:extLst>
          </p:cNvPr>
          <p:cNvSpPr>
            <a:spLocks noGrp="1"/>
          </p:cNvSpPr>
          <p:nvPr>
            <p:ph idx="1"/>
          </p:nvPr>
        </p:nvSpPr>
        <p:spPr>
          <a:xfrm>
            <a:off x="838200" y="1634047"/>
            <a:ext cx="10505561" cy="3589905"/>
          </a:xfrm>
        </p:spPr>
        <p:txBody>
          <a:bodyPr>
            <a:normAutofit/>
          </a:bodyPr>
          <a:lstStyle/>
          <a:p>
            <a:pPr marL="0" lvl="0" indent="0" algn="just">
              <a:spcBef>
                <a:spcPts val="0"/>
              </a:spcBef>
              <a:buClr>
                <a:schemeClr val="dk2"/>
              </a:buClr>
              <a:buSzPts val="1100"/>
              <a:buNone/>
            </a:pPr>
            <a:r>
              <a:rPr lang="fr-FR" sz="1800" dirty="0">
                <a:solidFill>
                  <a:srgbClr val="0070C0"/>
                </a:solidFill>
                <a:highlight>
                  <a:schemeClr val="lt1"/>
                </a:highlight>
                <a:latin typeface="Calibri" panose="020F0502020204030204" pitchFamily="34" charset="0"/>
                <a:cs typeface="Calibri" panose="020F0502020204030204" pitchFamily="34" charset="0"/>
              </a:rPr>
              <a:t>L’article 4 de la </a:t>
            </a:r>
            <a:r>
              <a:rPr lang="fr-FR" sz="1800" b="1" dirty="0">
                <a:solidFill>
                  <a:srgbClr val="0070C0"/>
                </a:solidFill>
                <a:highlight>
                  <a:schemeClr val="lt1"/>
                </a:highlight>
                <a:latin typeface="Calibri" panose="020F0502020204030204" pitchFamily="34" charset="0"/>
                <a:cs typeface="Calibri" panose="020F0502020204030204" pitchFamily="34" charset="0"/>
              </a:rPr>
              <a:t>loi JO </a:t>
            </a:r>
            <a:r>
              <a:rPr lang="fr-FR" sz="1800" dirty="0">
                <a:highlight>
                  <a:schemeClr val="lt1"/>
                </a:highlight>
                <a:latin typeface="Calibri" panose="020F0502020204030204" pitchFamily="34" charset="0"/>
                <a:cs typeface="Calibri" panose="020F0502020204030204" pitchFamily="34" charset="0"/>
              </a:rPr>
              <a:t>vient </a:t>
            </a:r>
            <a:r>
              <a:rPr lang="fr-FR" sz="1800" b="1" dirty="0">
                <a:solidFill>
                  <a:schemeClr val="accent3"/>
                </a:solidFill>
                <a:highlight>
                  <a:schemeClr val="lt1"/>
                </a:highlight>
                <a:latin typeface="Calibri" panose="020F0502020204030204" pitchFamily="34" charset="0"/>
                <a:cs typeface="Calibri" panose="020F0502020204030204" pitchFamily="34" charset="0"/>
              </a:rPr>
              <a:t>déroger aux articles</a:t>
            </a:r>
            <a:r>
              <a:rPr lang="fr-FR" sz="1800" b="1" dirty="0">
                <a:highlight>
                  <a:schemeClr val="lt1"/>
                </a:highlight>
                <a:latin typeface="Calibri" panose="020F0502020204030204" pitchFamily="34" charset="0"/>
                <a:cs typeface="Calibri" panose="020F0502020204030204" pitchFamily="34" charset="0"/>
              </a:rPr>
              <a:t> </a:t>
            </a:r>
            <a:r>
              <a:rPr lang="fr-FR" sz="1800" dirty="0">
                <a:highlight>
                  <a:schemeClr val="lt1"/>
                </a:highlight>
                <a:latin typeface="Calibri" panose="020F0502020204030204" pitchFamily="34" charset="0"/>
                <a:cs typeface="Calibri" panose="020F0502020204030204" pitchFamily="34" charset="0"/>
              </a:rPr>
              <a:t>précédemment cités. </a:t>
            </a:r>
          </a:p>
          <a:p>
            <a:pPr marL="0" lvl="0" indent="0" algn="just">
              <a:spcBef>
                <a:spcPts val="0"/>
              </a:spcBef>
              <a:buClr>
                <a:schemeClr val="dk2"/>
              </a:buClr>
              <a:buSzPts val="1100"/>
              <a:buNone/>
            </a:pPr>
            <a:endParaRPr lang="fr-FR" sz="1800" dirty="0">
              <a:highlight>
                <a:schemeClr val="lt1"/>
              </a:highlight>
              <a:latin typeface="Calibri" panose="020F0502020204030204" pitchFamily="34" charset="0"/>
              <a:cs typeface="Calibri" panose="020F0502020204030204" pitchFamily="34" charset="0"/>
            </a:endParaRPr>
          </a:p>
          <a:p>
            <a:pPr marL="0" lvl="0" indent="0" algn="just">
              <a:spcBef>
                <a:spcPts val="0"/>
              </a:spcBef>
              <a:buClr>
                <a:schemeClr val="dk2"/>
              </a:buClr>
              <a:buSzPts val="1100"/>
              <a:buNone/>
            </a:pPr>
            <a:r>
              <a:rPr lang="fr-FR" sz="1800" dirty="0">
                <a:highlight>
                  <a:schemeClr val="lt1"/>
                </a:highlight>
                <a:latin typeface="Calibri" panose="020F0502020204030204" pitchFamily="34" charset="0"/>
                <a:cs typeface="Calibri" panose="020F0502020204030204" pitchFamily="34" charset="0"/>
              </a:rPr>
              <a:t>Cet article prévoit que </a:t>
            </a:r>
            <a:r>
              <a:rPr lang="fr-FR" sz="1800" i="1" dirty="0">
                <a:highlight>
                  <a:schemeClr val="lt1"/>
                </a:highlight>
                <a:latin typeface="Calibri" panose="020F0502020204030204" pitchFamily="34" charset="0"/>
                <a:cs typeface="Calibri" panose="020F0502020204030204" pitchFamily="34" charset="0"/>
              </a:rPr>
              <a:t>« </a:t>
            </a:r>
            <a:r>
              <a:rPr lang="fr-FR" sz="1800" i="1" dirty="0">
                <a:solidFill>
                  <a:srgbClr val="0070C0"/>
                </a:solidFill>
                <a:highlight>
                  <a:schemeClr val="lt1"/>
                </a:highlight>
                <a:latin typeface="Calibri" panose="020F0502020204030204" pitchFamily="34" charset="0"/>
                <a:cs typeface="Calibri" panose="020F0502020204030204" pitchFamily="34" charset="0"/>
              </a:rPr>
              <a:t>les sites d’une opération ou d’un évènement lié à la promotion, à la préparation, à l’organisation ou au déroulement des Jeux Olympiques et des Jeux Paralympiques de 2024 ne sont pas soumis : </a:t>
            </a:r>
          </a:p>
          <a:p>
            <a:pPr marL="0" lvl="0" indent="0" algn="just">
              <a:spcBef>
                <a:spcPts val="0"/>
              </a:spcBef>
              <a:buClr>
                <a:schemeClr val="dk2"/>
              </a:buClr>
              <a:buSzPts val="1100"/>
              <a:buNone/>
            </a:pPr>
            <a:r>
              <a:rPr lang="fr-FR" sz="1800" i="1" dirty="0">
                <a:solidFill>
                  <a:srgbClr val="0070C0"/>
                </a:solidFill>
                <a:highlight>
                  <a:schemeClr val="lt1"/>
                </a:highlight>
                <a:latin typeface="Calibri" panose="020F0502020204030204" pitchFamily="34" charset="0"/>
                <a:cs typeface="Calibri" panose="020F0502020204030204" pitchFamily="34" charset="0"/>
              </a:rPr>
              <a:t>1° Aux interdictions de publicité (...)</a:t>
            </a:r>
          </a:p>
          <a:p>
            <a:pPr marL="0" lvl="0" indent="0" algn="just">
              <a:spcBef>
                <a:spcPts val="0"/>
              </a:spcBef>
              <a:buClr>
                <a:schemeClr val="dk2"/>
              </a:buClr>
              <a:buSzPts val="1100"/>
              <a:buNone/>
            </a:pPr>
            <a:r>
              <a:rPr lang="fr-FR" sz="1800" i="1" dirty="0">
                <a:solidFill>
                  <a:srgbClr val="0070C0"/>
                </a:solidFill>
                <a:highlight>
                  <a:schemeClr val="lt1"/>
                </a:highlight>
                <a:latin typeface="Calibri" panose="020F0502020204030204" pitchFamily="34" charset="0"/>
                <a:cs typeface="Calibri" panose="020F0502020204030204" pitchFamily="34" charset="0"/>
              </a:rPr>
              <a:t>2° Aux prescriptions réglementaires (...)</a:t>
            </a:r>
            <a:r>
              <a:rPr lang="fr-FR" sz="1800" i="1" dirty="0">
                <a:highlight>
                  <a:schemeClr val="lt1"/>
                </a:highlight>
                <a:latin typeface="Calibri" panose="020F0502020204030204" pitchFamily="34" charset="0"/>
                <a:ea typeface="Times New Roman"/>
                <a:cs typeface="Calibri" panose="020F0502020204030204" pitchFamily="34" charset="0"/>
                <a:sym typeface="Times New Roman"/>
              </a:rPr>
              <a:t> </a:t>
            </a:r>
            <a:r>
              <a:rPr lang="fr-FR" sz="1800" dirty="0">
                <a:latin typeface="Calibri" panose="020F0502020204030204" pitchFamily="34" charset="0"/>
                <a:cs typeface="Calibri" panose="020F0502020204030204" pitchFamily="34" charset="0"/>
              </a:rPr>
              <a:t>»</a:t>
            </a:r>
            <a:endParaRPr lang="fr-FR" sz="1800" i="1" dirty="0">
              <a:highlight>
                <a:schemeClr val="lt1"/>
              </a:highlight>
              <a:latin typeface="Calibri" panose="020F0502020204030204" pitchFamily="34" charset="0"/>
              <a:ea typeface="Times New Roman"/>
              <a:cs typeface="Calibri" panose="020F0502020204030204" pitchFamily="34" charset="0"/>
              <a:sym typeface="Times New Roman"/>
            </a:endParaRPr>
          </a:p>
          <a:p>
            <a:pPr marL="0" lvl="0" indent="0" algn="just">
              <a:spcBef>
                <a:spcPts val="0"/>
              </a:spcBef>
              <a:buClr>
                <a:schemeClr val="dk2"/>
              </a:buClr>
              <a:buSzPts val="1100"/>
              <a:buNone/>
            </a:pPr>
            <a:endParaRPr lang="fr-FR" sz="1800" i="1" dirty="0">
              <a:highlight>
                <a:schemeClr val="lt1"/>
              </a:highlight>
              <a:latin typeface="Calibri" panose="020F0502020204030204" pitchFamily="34" charset="0"/>
              <a:ea typeface="Times New Roman"/>
              <a:cs typeface="Calibri" panose="020F0502020204030204" pitchFamily="34" charset="0"/>
              <a:sym typeface="Times New Roman"/>
            </a:endParaRPr>
          </a:p>
          <a:p>
            <a:pPr marL="0" lvl="0" indent="0" algn="just">
              <a:spcBef>
                <a:spcPts val="0"/>
              </a:spcBef>
              <a:buClr>
                <a:schemeClr val="dk2"/>
              </a:buClr>
              <a:buSzPts val="1100"/>
              <a:buNone/>
            </a:pPr>
            <a:r>
              <a:rPr lang="fr-FR" sz="1800" dirty="0">
                <a:solidFill>
                  <a:srgbClr val="0070C0"/>
                </a:solidFill>
                <a:highlight>
                  <a:schemeClr val="lt1"/>
                </a:highlight>
                <a:latin typeface="Calibri" panose="020F0502020204030204" pitchFamily="34" charset="0"/>
                <a:cs typeface="Calibri" panose="020F0502020204030204" pitchFamily="34" charset="0"/>
              </a:rPr>
              <a:t>L’article 5 de la </a:t>
            </a:r>
            <a:r>
              <a:rPr lang="fr-FR" sz="1800" b="1" dirty="0">
                <a:solidFill>
                  <a:srgbClr val="0070C0"/>
                </a:solidFill>
                <a:highlight>
                  <a:schemeClr val="lt1"/>
                </a:highlight>
                <a:latin typeface="Calibri" panose="020F0502020204030204" pitchFamily="34" charset="0"/>
                <a:cs typeface="Calibri" panose="020F0502020204030204" pitchFamily="34" charset="0"/>
              </a:rPr>
              <a:t>loi JO </a:t>
            </a:r>
            <a:r>
              <a:rPr lang="fr-FR" sz="1800" dirty="0">
                <a:highlight>
                  <a:schemeClr val="lt1"/>
                </a:highlight>
                <a:latin typeface="Calibri" panose="020F0502020204030204" pitchFamily="34" charset="0"/>
                <a:cs typeface="Calibri" panose="020F0502020204030204" pitchFamily="34" charset="0"/>
              </a:rPr>
              <a:t>ajoute que </a:t>
            </a:r>
            <a:r>
              <a:rPr lang="fr-FR" sz="1800" i="1" dirty="0">
                <a:highlight>
                  <a:schemeClr val="lt1"/>
                </a:highlight>
                <a:latin typeface="Calibri" panose="020F0502020204030204" pitchFamily="34" charset="0"/>
                <a:cs typeface="Calibri" panose="020F0502020204030204" pitchFamily="34" charset="0"/>
              </a:rPr>
              <a:t>« </a:t>
            </a:r>
            <a:r>
              <a:rPr lang="fr-FR" sz="1800" i="1" dirty="0">
                <a:solidFill>
                  <a:srgbClr val="0070C0"/>
                </a:solidFill>
                <a:highlight>
                  <a:schemeClr val="lt1"/>
                </a:highlight>
                <a:latin typeface="Calibri" panose="020F0502020204030204" pitchFamily="34" charset="0"/>
                <a:cs typeface="Calibri" panose="020F0502020204030204" pitchFamily="34" charset="0"/>
              </a:rPr>
              <a:t>la publicité sera autorisée sur les immeubles classés ou inscrits au titre de monuments historiques, naturels, esthétiques, pittoresques et même aux interdictions mentionnées dans les règlements locaux de publicité.</a:t>
            </a:r>
            <a:r>
              <a:rPr lang="fr-FR" sz="1800" i="1" dirty="0">
                <a:highlight>
                  <a:schemeClr val="lt1"/>
                </a:highlight>
                <a:latin typeface="Calibri" panose="020F0502020204030204" pitchFamily="34" charset="0"/>
                <a:cs typeface="Calibri" panose="020F0502020204030204" pitchFamily="34" charset="0"/>
              </a:rPr>
              <a:t> </a:t>
            </a:r>
            <a:r>
              <a:rPr lang="fr-FR" sz="1800" dirty="0">
                <a:latin typeface="Calibri" panose="020F0502020204030204" pitchFamily="34" charset="0"/>
                <a:cs typeface="Calibri" panose="020F0502020204030204" pitchFamily="34" charset="0"/>
              </a:rPr>
              <a:t>»</a:t>
            </a:r>
            <a:endParaRPr lang="fr-FR" sz="1800" i="1" dirty="0">
              <a:highlight>
                <a:schemeClr val="lt1"/>
              </a:highlight>
              <a:latin typeface="Calibri" panose="020F0502020204030204" pitchFamily="34" charset="0"/>
              <a:cs typeface="Calibri" panose="020F0502020204030204" pitchFamily="34" charset="0"/>
            </a:endParaRPr>
          </a:p>
          <a:p>
            <a:pPr marL="0" lvl="0" indent="0" algn="just">
              <a:spcBef>
                <a:spcPts val="0"/>
              </a:spcBef>
              <a:buClr>
                <a:schemeClr val="dk2"/>
              </a:buClr>
              <a:buSzPts val="1100"/>
              <a:buNone/>
            </a:pPr>
            <a:r>
              <a:rPr lang="fr-FR" sz="1800" dirty="0">
                <a:latin typeface="Calibri" panose="020F0502020204030204" pitchFamily="34" charset="0"/>
                <a:ea typeface="Times New Roman"/>
                <a:cs typeface="Calibri" panose="020F0502020204030204" pitchFamily="34" charset="0"/>
                <a:sym typeface="Times New Roman"/>
              </a:rPr>
              <a:t> </a:t>
            </a:r>
          </a:p>
          <a:p>
            <a:pPr marL="0" lvl="0" indent="0" algn="just">
              <a:spcBef>
                <a:spcPts val="0"/>
              </a:spcBef>
              <a:buClr>
                <a:schemeClr val="dk2"/>
              </a:buClr>
              <a:buSzPts val="1100"/>
              <a:buNone/>
            </a:pPr>
            <a:r>
              <a:rPr lang="fr-FR" sz="1800" dirty="0">
                <a:latin typeface="Calibri" panose="020F0502020204030204" pitchFamily="34" charset="0"/>
                <a:cs typeface="Calibri" panose="020F0502020204030204" pitchFamily="34" charset="0"/>
              </a:rPr>
              <a:t>Il convient de préciser que l’autorité compétente - la SOLIDEO - devra veiller à optimiser l’insertion de la publicité à l’architecture et au paysage. Cela doit permettre de </a:t>
            </a:r>
            <a:r>
              <a:rPr lang="fr-FR" sz="1800" b="1" dirty="0">
                <a:latin typeface="Calibri" panose="020F0502020204030204" pitchFamily="34" charset="0"/>
                <a:cs typeface="Calibri" panose="020F0502020204030204" pitchFamily="34" charset="0"/>
              </a:rPr>
              <a:t>réduire l’impact sur le cadre de vie</a:t>
            </a:r>
            <a:r>
              <a:rPr lang="fr-FR" sz="1800" dirty="0">
                <a:latin typeface="Calibri" panose="020F0502020204030204" pitchFamily="34" charset="0"/>
                <a:cs typeface="Calibri" panose="020F0502020204030204" pitchFamily="34" charset="0"/>
              </a:rPr>
              <a:t> et prévenir des incidences éventuelles sur la sécurité routière. </a:t>
            </a:r>
            <a:endParaRPr lang="fr-FR" sz="1800" dirty="0">
              <a:latin typeface="Times New Roman"/>
              <a:ea typeface="Times New Roman"/>
              <a:cs typeface="Times New Roman"/>
              <a:sym typeface="Times New Roman"/>
            </a:endParaRPr>
          </a:p>
          <a:p>
            <a:pPr algn="just"/>
            <a:endParaRPr lang="fr-FR" sz="1800" dirty="0"/>
          </a:p>
        </p:txBody>
      </p:sp>
    </p:spTree>
    <p:extLst>
      <p:ext uri="{BB962C8B-B14F-4D97-AF65-F5344CB8AC3E}">
        <p14:creationId xmlns:p14="http://schemas.microsoft.com/office/powerpoint/2010/main" val="15543655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re 4">
            <a:extLst>
              <a:ext uri="{FF2B5EF4-FFF2-40B4-BE49-F238E27FC236}">
                <a16:creationId xmlns:a16="http://schemas.microsoft.com/office/drawing/2014/main" id="{A89F701B-A99E-8547-9B61-D066ABC51BD3}"/>
              </a:ext>
            </a:extLst>
          </p:cNvPr>
          <p:cNvSpPr>
            <a:spLocks noGrp="1"/>
          </p:cNvSpPr>
          <p:nvPr>
            <p:ph type="ctrTitle"/>
          </p:nvPr>
        </p:nvSpPr>
        <p:spPr>
          <a:xfrm>
            <a:off x="3315031" y="2114476"/>
            <a:ext cx="5561938" cy="2599650"/>
          </a:xfrm>
        </p:spPr>
        <p:txBody>
          <a:bodyPr vert="horz" lIns="91440" tIns="45720" rIns="91440" bIns="45720" rtlCol="0" anchor="ctr">
            <a:noAutofit/>
          </a:bodyPr>
          <a:lstStyle/>
          <a:p>
            <a:r>
              <a:rPr lang="fr-FR" sz="3600" b="1" dirty="0">
                <a:solidFill>
                  <a:schemeClr val="accent6"/>
                </a:solidFill>
              </a:rPr>
              <a:t>II - Les Jeux Olympiques et Paralympiques 2024 à l’épreuve des obligations environnementales déjà en vigueur </a:t>
            </a:r>
            <a:endParaRPr lang="fr-FR" sz="3600" dirty="0">
              <a:solidFill>
                <a:schemeClr val="accent6"/>
              </a:solidFill>
            </a:endParaRPr>
          </a:p>
        </p:txBody>
      </p:sp>
      <p:sp>
        <p:nvSpPr>
          <p:cNvPr id="28" name="Arc 27">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Oval 29">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3700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Espace réservé du contenu 5">
            <a:extLst>
              <a:ext uri="{FF2B5EF4-FFF2-40B4-BE49-F238E27FC236}">
                <a16:creationId xmlns:a16="http://schemas.microsoft.com/office/drawing/2014/main" id="{FB7EFFF7-69BB-6A48-A1CE-005E70B271A1}"/>
              </a:ext>
            </a:extLst>
          </p:cNvPr>
          <p:cNvSpPr>
            <a:spLocks noGrp="1"/>
          </p:cNvSpPr>
          <p:nvPr>
            <p:ph idx="1"/>
          </p:nvPr>
        </p:nvSpPr>
        <p:spPr>
          <a:xfrm>
            <a:off x="838200" y="1387282"/>
            <a:ext cx="10515600" cy="4083435"/>
          </a:xfrm>
        </p:spPr>
        <p:txBody>
          <a:bodyPr anchor="ctr">
            <a:noAutofit/>
          </a:bodyPr>
          <a:lstStyle/>
          <a:p>
            <a:pPr marL="0" lvl="0" indent="0" algn="just">
              <a:spcBef>
                <a:spcPts val="0"/>
              </a:spcBef>
              <a:buNone/>
            </a:pPr>
            <a:r>
              <a:rPr lang="fr-FR" sz="2000" dirty="0">
                <a:ea typeface="Playfair Display"/>
                <a:cs typeface="Calibri" panose="020F0502020204030204" pitchFamily="34" charset="0"/>
                <a:sym typeface="Playfair Display"/>
              </a:rPr>
              <a:t>Il faut savoir que le Comité d’organisation des Jeux Olympiques et Paralympiques de Paris 2024 (COJO) a mis en place différents processus pour répondre aux enjeux climatiques et environnementaux pour l’organisation et la construction des JOP 2024. </a:t>
            </a:r>
          </a:p>
          <a:p>
            <a:pPr marL="0" lvl="0" indent="0" algn="just">
              <a:spcBef>
                <a:spcPts val="800"/>
              </a:spcBef>
              <a:buNone/>
            </a:pPr>
            <a:r>
              <a:rPr lang="fr-FR" sz="2000" dirty="0">
                <a:ea typeface="Playfair Display"/>
                <a:cs typeface="Calibri" panose="020F0502020204030204" pitchFamily="34" charset="0"/>
                <a:sym typeface="Playfair Display"/>
              </a:rPr>
              <a:t>Rappelons que la France est soumise à des obligations environnementales répertoriées </a:t>
            </a:r>
            <a:r>
              <a:rPr lang="fr-FR" sz="2000" b="1" dirty="0">
                <a:ea typeface="Playfair Display"/>
                <a:cs typeface="Calibri" panose="020F0502020204030204" pitchFamily="34" charset="0"/>
                <a:sym typeface="Playfair Display"/>
              </a:rPr>
              <a:t>dans les 5 catégories suivantes</a:t>
            </a:r>
            <a:r>
              <a:rPr lang="fr-FR" sz="2000" dirty="0">
                <a:ea typeface="Playfair Display"/>
                <a:cs typeface="Calibri" panose="020F0502020204030204" pitchFamily="34" charset="0"/>
                <a:sym typeface="Playfair Display"/>
              </a:rPr>
              <a:t> :</a:t>
            </a:r>
          </a:p>
          <a:p>
            <a:pPr marL="571500" lvl="0" indent="-342900" algn="just">
              <a:spcBef>
                <a:spcPts val="800"/>
              </a:spcBef>
              <a:buFont typeface="Wingdings" pitchFamily="2" charset="2"/>
              <a:buChar char="Ø"/>
            </a:pPr>
            <a:r>
              <a:rPr lang="fr-FR" sz="2000" b="1" dirty="0">
                <a:ea typeface="Playfair Display"/>
                <a:cs typeface="Calibri" panose="020F0502020204030204" pitchFamily="34" charset="0"/>
                <a:sym typeface="Playfair Display"/>
              </a:rPr>
              <a:t>Climat Air et Énergie </a:t>
            </a:r>
          </a:p>
          <a:p>
            <a:pPr marL="571500" lvl="0" indent="-342900" algn="just">
              <a:spcBef>
                <a:spcPts val="800"/>
              </a:spcBef>
              <a:buFont typeface="Wingdings" pitchFamily="2" charset="2"/>
              <a:buChar char="Ø"/>
            </a:pPr>
            <a:r>
              <a:rPr lang="fr-FR" sz="2000" b="1" dirty="0">
                <a:ea typeface="Playfair Display"/>
                <a:cs typeface="Calibri" panose="020F0502020204030204" pitchFamily="34" charset="0"/>
                <a:sym typeface="Playfair Display"/>
              </a:rPr>
              <a:t>Biodiversité et paysage </a:t>
            </a:r>
          </a:p>
          <a:p>
            <a:pPr marL="571500" lvl="0" indent="-342900" algn="just">
              <a:spcBef>
                <a:spcPts val="800"/>
              </a:spcBef>
              <a:buFont typeface="Wingdings" pitchFamily="2" charset="2"/>
              <a:buChar char="Ø"/>
            </a:pPr>
            <a:r>
              <a:rPr lang="fr-FR" sz="2000" b="1" dirty="0">
                <a:ea typeface="Playfair Display"/>
                <a:cs typeface="Calibri" panose="020F0502020204030204" pitchFamily="34" charset="0"/>
                <a:sym typeface="Playfair Display"/>
              </a:rPr>
              <a:t>L’eau </a:t>
            </a:r>
          </a:p>
          <a:p>
            <a:pPr marL="571500" lvl="0" indent="-342900" algn="just">
              <a:spcBef>
                <a:spcPts val="800"/>
              </a:spcBef>
              <a:buFont typeface="Wingdings" pitchFamily="2" charset="2"/>
              <a:buChar char="Ø"/>
            </a:pPr>
            <a:r>
              <a:rPr lang="fr-FR" sz="2000" b="1" dirty="0">
                <a:ea typeface="Playfair Display"/>
                <a:cs typeface="Calibri" panose="020F0502020204030204" pitchFamily="34" charset="0"/>
                <a:sym typeface="Playfair Display"/>
              </a:rPr>
              <a:t>Les transports </a:t>
            </a:r>
          </a:p>
          <a:p>
            <a:pPr marL="571500" lvl="0" indent="-342900" algn="just">
              <a:spcBef>
                <a:spcPts val="800"/>
              </a:spcBef>
              <a:buFont typeface="Wingdings" pitchFamily="2" charset="2"/>
              <a:buChar char="Ø"/>
            </a:pPr>
            <a:r>
              <a:rPr lang="fr-FR" sz="2000" b="1" dirty="0">
                <a:ea typeface="Playfair Display"/>
                <a:cs typeface="Calibri" panose="020F0502020204030204" pitchFamily="34" charset="0"/>
                <a:sym typeface="Playfair Display"/>
              </a:rPr>
              <a:t>Santé bruit et risques</a:t>
            </a:r>
            <a:r>
              <a:rPr lang="fr-FR" sz="2000" dirty="0">
                <a:ea typeface="Playfair Display"/>
                <a:cs typeface="Calibri" panose="020F0502020204030204" pitchFamily="34" charset="0"/>
                <a:sym typeface="Playfair Display"/>
              </a:rPr>
              <a:t> </a:t>
            </a:r>
          </a:p>
          <a:p>
            <a:pPr marL="0" lvl="0" indent="0" algn="just">
              <a:spcBef>
                <a:spcPts val="800"/>
              </a:spcBef>
              <a:buNone/>
            </a:pPr>
            <a:r>
              <a:rPr lang="fr-FR" sz="2000" dirty="0">
                <a:ea typeface="Playfair Display"/>
                <a:cs typeface="Calibri Light" panose="020F0302020204030204" pitchFamily="34" charset="0"/>
                <a:sym typeface="Playfair Display"/>
              </a:rPr>
              <a:t>Comment le Comité « Paris 2024 » </a:t>
            </a:r>
            <a:r>
              <a:rPr lang="fr-FR" sz="2000" dirty="0" err="1">
                <a:ea typeface="Playfair Display"/>
                <a:cs typeface="Calibri Light" panose="020F0302020204030204" pitchFamily="34" charset="0"/>
                <a:sym typeface="Playfair Display"/>
              </a:rPr>
              <a:t>a-t-il</a:t>
            </a:r>
            <a:r>
              <a:rPr lang="fr-FR" sz="2000" dirty="0">
                <a:ea typeface="Playfair Display"/>
                <a:cs typeface="Calibri Light" panose="020F0302020204030204" pitchFamily="34" charset="0"/>
                <a:sym typeface="Playfair Display"/>
              </a:rPr>
              <a:t> aligné les JOP 2024 sur les obligations environnementales ?</a:t>
            </a:r>
            <a:endParaRPr lang="fr-FR" sz="2000" dirty="0"/>
          </a:p>
        </p:txBody>
      </p:sp>
    </p:spTree>
    <p:extLst>
      <p:ext uri="{BB962C8B-B14F-4D97-AF65-F5344CB8AC3E}">
        <p14:creationId xmlns:p14="http://schemas.microsoft.com/office/powerpoint/2010/main" val="563911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C6F1AC9-0EDC-8C4E-9982-70B10DD829A5}"/>
              </a:ext>
            </a:extLst>
          </p:cNvPr>
          <p:cNvSpPr>
            <a:spLocks noGrp="1"/>
          </p:cNvSpPr>
          <p:nvPr>
            <p:ph type="title"/>
          </p:nvPr>
        </p:nvSpPr>
        <p:spPr>
          <a:xfrm>
            <a:off x="3673660" y="222765"/>
            <a:ext cx="4841631" cy="1325563"/>
          </a:xfrm>
        </p:spPr>
        <p:txBody>
          <a:bodyPr>
            <a:normAutofit/>
          </a:bodyPr>
          <a:lstStyle/>
          <a:p>
            <a:pPr algn="just"/>
            <a:r>
              <a:rPr lang="fr" sz="3600" dirty="0">
                <a:solidFill>
                  <a:schemeClr val="accent2"/>
                </a:solidFill>
                <a:latin typeface="Calibri Light" panose="020F0302020204030204" pitchFamily="34" charset="0"/>
                <a:cs typeface="Calibri Light" panose="020F0302020204030204" pitchFamily="34" charset="0"/>
              </a:rPr>
              <a:t>A - Climat, Air et Énergie</a:t>
            </a:r>
            <a:endParaRPr lang="fr-FR" sz="3600" dirty="0">
              <a:solidFill>
                <a:schemeClr val="accent2"/>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space réservé du contenu 2">
            <a:extLst>
              <a:ext uri="{FF2B5EF4-FFF2-40B4-BE49-F238E27FC236}">
                <a16:creationId xmlns:a16="http://schemas.microsoft.com/office/drawing/2014/main" id="{0FAF86B5-7A52-8246-8724-D5125298E2F0}"/>
              </a:ext>
            </a:extLst>
          </p:cNvPr>
          <p:cNvSpPr>
            <a:spLocks noGrp="1"/>
          </p:cNvSpPr>
          <p:nvPr>
            <p:ph sz="half" idx="1"/>
          </p:nvPr>
        </p:nvSpPr>
        <p:spPr>
          <a:xfrm>
            <a:off x="3495732" y="1894809"/>
            <a:ext cx="5197488" cy="430755"/>
          </a:xfrm>
        </p:spPr>
        <p:txBody>
          <a:bodyPr/>
          <a:lstStyle/>
          <a:p>
            <a:pPr marL="0" lvl="0" indent="0" algn="just">
              <a:lnSpc>
                <a:spcPct val="107000"/>
              </a:lnSpc>
              <a:spcBef>
                <a:spcPts val="1200"/>
              </a:spcBef>
              <a:buNone/>
            </a:pPr>
            <a:r>
              <a:rPr lang="fr-FR" sz="2000" dirty="0">
                <a:latin typeface="Calibri" panose="020F0502020204030204" pitchFamily="34" charset="0"/>
                <a:cs typeface="Calibri" panose="020F0502020204030204" pitchFamily="34" charset="0"/>
              </a:rPr>
              <a:t>La France dispose de</a:t>
            </a:r>
            <a:r>
              <a:rPr lang="fr-FR" sz="2000" b="1" dirty="0">
                <a:latin typeface="Calibri" panose="020F0502020204030204" pitchFamily="34" charset="0"/>
                <a:cs typeface="Calibri" panose="020F0502020204030204" pitchFamily="34" charset="0"/>
              </a:rPr>
              <a:t> </a:t>
            </a:r>
            <a:r>
              <a:rPr lang="fr-FR" sz="2000" b="1" dirty="0">
                <a:solidFill>
                  <a:schemeClr val="accent3"/>
                </a:solidFill>
                <a:latin typeface="Calibri" panose="020F0502020204030204" pitchFamily="34" charset="0"/>
                <a:cs typeface="Calibri" panose="020F0502020204030204" pitchFamily="34" charset="0"/>
              </a:rPr>
              <a:t>deux lois fondamentales</a:t>
            </a:r>
            <a:r>
              <a:rPr lang="fr-FR" sz="2000" dirty="0">
                <a:solidFill>
                  <a:schemeClr val="accent3"/>
                </a:solidFill>
                <a:latin typeface="Calibri" panose="020F0502020204030204" pitchFamily="34" charset="0"/>
                <a:cs typeface="Calibri" panose="020F0502020204030204" pitchFamily="34" charset="0"/>
              </a:rPr>
              <a:t> </a:t>
            </a:r>
            <a:r>
              <a:rPr lang="fr-FR" sz="2000" dirty="0">
                <a:latin typeface="Calibri" panose="020F0502020204030204" pitchFamily="34" charset="0"/>
                <a:cs typeface="Calibri" panose="020F0502020204030204" pitchFamily="34" charset="0"/>
              </a:rPr>
              <a:t>:</a:t>
            </a:r>
            <a:endParaRPr lang="fr-FR" sz="2000" dirty="0"/>
          </a:p>
          <a:p>
            <a:endParaRPr lang="fr-FR" dirty="0"/>
          </a:p>
        </p:txBody>
      </p:sp>
      <p:graphicFrame>
        <p:nvGraphicFramePr>
          <p:cNvPr id="7" name="Google Shape;184;p34">
            <a:extLst>
              <a:ext uri="{FF2B5EF4-FFF2-40B4-BE49-F238E27FC236}">
                <a16:creationId xmlns:a16="http://schemas.microsoft.com/office/drawing/2014/main" id="{6F14CE81-71C3-2249-AF74-961B34D49900}"/>
              </a:ext>
            </a:extLst>
          </p:cNvPr>
          <p:cNvGraphicFramePr/>
          <p:nvPr>
            <p:extLst>
              <p:ext uri="{D42A27DB-BD31-4B8C-83A1-F6EECF244321}">
                <p14:modId xmlns:p14="http://schemas.microsoft.com/office/powerpoint/2010/main" val="1417257011"/>
              </p:ext>
            </p:extLst>
          </p:nvPr>
        </p:nvGraphicFramePr>
        <p:xfrm>
          <a:off x="2217801" y="2388622"/>
          <a:ext cx="7753350" cy="1559119"/>
        </p:xfrm>
        <a:graphic>
          <a:graphicData uri="http://schemas.openxmlformats.org/drawingml/2006/table">
            <a:tbl>
              <a:tblPr>
                <a:noFill/>
              </a:tblPr>
              <a:tblGrid>
                <a:gridCol w="3814753">
                  <a:extLst>
                    <a:ext uri="{9D8B030D-6E8A-4147-A177-3AD203B41FA5}">
                      <a16:colId xmlns:a16="http://schemas.microsoft.com/office/drawing/2014/main" val="20000"/>
                    </a:ext>
                  </a:extLst>
                </a:gridCol>
                <a:gridCol w="3938597">
                  <a:extLst>
                    <a:ext uri="{9D8B030D-6E8A-4147-A177-3AD203B41FA5}">
                      <a16:colId xmlns:a16="http://schemas.microsoft.com/office/drawing/2014/main" val="20001"/>
                    </a:ext>
                  </a:extLst>
                </a:gridCol>
              </a:tblGrid>
              <a:tr h="762000">
                <a:tc>
                  <a:txBody>
                    <a:bodyPr/>
                    <a:lstStyle/>
                    <a:p>
                      <a:pPr marL="0" lvl="0" indent="0" algn="ctr" rtl="0">
                        <a:lnSpc>
                          <a:spcPct val="107000"/>
                        </a:lnSpc>
                        <a:spcBef>
                          <a:spcPts val="1200"/>
                        </a:spcBef>
                        <a:spcAft>
                          <a:spcPts val="0"/>
                        </a:spcAft>
                        <a:buNone/>
                      </a:pPr>
                      <a:r>
                        <a:rPr lang="fr" sz="1300" b="1"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rPr>
                        <a:t>La Loi relative à la transition énergétique pour la croissance verte (LTECV) </a:t>
                      </a:r>
                      <a:endParaRPr sz="1300" b="1"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endParaRPr>
                    </a:p>
                    <a:p>
                      <a:pPr marL="0" lvl="0" indent="0" algn="ctr" rtl="0">
                        <a:lnSpc>
                          <a:spcPct val="107000"/>
                        </a:lnSpc>
                        <a:spcBef>
                          <a:spcPts val="1200"/>
                        </a:spcBef>
                        <a:spcAft>
                          <a:spcPts val="800"/>
                        </a:spcAft>
                        <a:buClr>
                          <a:schemeClr val="dk2"/>
                        </a:buClr>
                        <a:buSzPts val="1100"/>
                        <a:buFont typeface="Arial"/>
                        <a:buNone/>
                      </a:pPr>
                      <a:r>
                        <a:rPr lang="fr" sz="1300"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rPr>
                        <a:t>(publiée au Journal Officiel le 18 août 2015)</a:t>
                      </a:r>
                      <a:endParaRPr sz="1300" b="1"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chemeClr val="lt1"/>
                    </a:solidFill>
                  </a:tcPr>
                </a:tc>
                <a:tc>
                  <a:txBody>
                    <a:bodyPr/>
                    <a:lstStyle/>
                    <a:p>
                      <a:pPr marL="0" lvl="0" indent="0" algn="ctr" rtl="0">
                        <a:lnSpc>
                          <a:spcPct val="107000"/>
                        </a:lnSpc>
                        <a:spcBef>
                          <a:spcPts val="1200"/>
                        </a:spcBef>
                        <a:spcAft>
                          <a:spcPts val="0"/>
                        </a:spcAft>
                        <a:buClr>
                          <a:schemeClr val="dk2"/>
                        </a:buClr>
                        <a:buSzPts val="1100"/>
                        <a:buFont typeface="Arial"/>
                        <a:buNone/>
                      </a:pPr>
                      <a:r>
                        <a:rPr lang="fr" sz="1300" b="1"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rPr>
                        <a:t>La loi Énergie Climat</a:t>
                      </a:r>
                      <a:endParaRPr sz="1300" b="1"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endParaRPr>
                    </a:p>
                    <a:p>
                      <a:pPr marL="0" lvl="0" indent="0" algn="ctr" rtl="0">
                        <a:lnSpc>
                          <a:spcPct val="107000"/>
                        </a:lnSpc>
                        <a:spcBef>
                          <a:spcPts val="800"/>
                        </a:spcBef>
                        <a:spcAft>
                          <a:spcPts val="800"/>
                        </a:spcAft>
                        <a:buClr>
                          <a:schemeClr val="dk2"/>
                        </a:buClr>
                        <a:buSzPts val="1100"/>
                        <a:buFont typeface="Arial"/>
                        <a:buNone/>
                      </a:pPr>
                      <a:r>
                        <a:rPr lang="fr" sz="1300" b="1"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rPr>
                        <a:t>Adoptée le 8 novembre 2019</a:t>
                      </a:r>
                      <a:endParaRPr sz="1300" b="1"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endParaRPr>
                    </a:p>
                  </a:txBody>
                  <a:tcPr marL="91425" marR="91425" marT="91425" marB="91425">
                    <a:lnL w="28575" cap="flat" cmpd="sng" algn="ctr">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1000">
                <a:tc>
                  <a:txBody>
                    <a:bodyPr/>
                    <a:lstStyle/>
                    <a:p>
                      <a:pPr marL="0" lvl="0" indent="0" algn="just" rtl="0">
                        <a:lnSpc>
                          <a:spcPct val="107000"/>
                        </a:lnSpc>
                        <a:spcBef>
                          <a:spcPts val="1200"/>
                        </a:spcBef>
                        <a:spcAft>
                          <a:spcPts val="800"/>
                        </a:spcAft>
                        <a:buClr>
                          <a:schemeClr val="dk2"/>
                        </a:buClr>
                        <a:buSzPts val="1100"/>
                        <a:buFont typeface="Arial"/>
                        <a:buNone/>
                      </a:pPr>
                      <a:r>
                        <a:rPr lang="fr" sz="1300"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rPr>
                        <a:t>Elle a pour but principal de lutter contre le dérèglement climatique. </a:t>
                      </a:r>
                      <a:endParaRPr sz="1300" dirty="0">
                        <a:latin typeface="Calibri" panose="020F0502020204030204" pitchFamily="34" charset="0"/>
                        <a:cs typeface="Calibri" panose="020F0502020204030204" pitchFamily="34" charset="0"/>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chemeClr val="lt1"/>
                    </a:solidFill>
                  </a:tcPr>
                </a:tc>
                <a:tc>
                  <a:txBody>
                    <a:bodyPr/>
                    <a:lstStyle/>
                    <a:p>
                      <a:pPr marL="0" lvl="0" indent="0" algn="just" rtl="0">
                        <a:lnSpc>
                          <a:spcPct val="107000"/>
                        </a:lnSpc>
                        <a:spcBef>
                          <a:spcPts val="1200"/>
                        </a:spcBef>
                        <a:spcAft>
                          <a:spcPts val="800"/>
                        </a:spcAft>
                        <a:buClr>
                          <a:schemeClr val="dk2"/>
                        </a:buClr>
                        <a:buSzPts val="1100"/>
                        <a:buFont typeface="Arial"/>
                        <a:buNone/>
                      </a:pPr>
                      <a:r>
                        <a:rPr lang="fr" sz="1300" dirty="0">
                          <a:solidFill>
                            <a:schemeClr val="dk2"/>
                          </a:solidFill>
                          <a:highlight>
                            <a:schemeClr val="lt1"/>
                          </a:highlight>
                          <a:latin typeface="Calibri" panose="020F0502020204030204" pitchFamily="34" charset="0"/>
                          <a:ea typeface="Playfair Display"/>
                          <a:cs typeface="Calibri" panose="020F0502020204030204" pitchFamily="34" charset="0"/>
                          <a:sym typeface="Playfair Display"/>
                        </a:rPr>
                        <a:t>La loi plus récente et donc la plus sévère en matière d’énergie et climat.</a:t>
                      </a:r>
                      <a:endParaRPr sz="1300" dirty="0">
                        <a:latin typeface="Calibri" panose="020F0502020204030204" pitchFamily="34" charset="0"/>
                        <a:cs typeface="Calibri" panose="020F0502020204030204" pitchFamily="34" charset="0"/>
                      </a:endParaRPr>
                    </a:p>
                  </a:txBody>
                  <a:tcPr marL="91425" marR="91425" marT="91425" marB="91425">
                    <a:lnL w="28575" cap="flat" cmpd="sng" algn="ctr">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lgn="ctr">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 name="Google Shape;185;p34">
            <a:extLst>
              <a:ext uri="{FF2B5EF4-FFF2-40B4-BE49-F238E27FC236}">
                <a16:creationId xmlns:a16="http://schemas.microsoft.com/office/drawing/2014/main" id="{B9C74B47-206E-C642-AF70-0ADD31A2DEE9}"/>
              </a:ext>
            </a:extLst>
          </p:cNvPr>
          <p:cNvSpPr/>
          <p:nvPr/>
        </p:nvSpPr>
        <p:spPr>
          <a:xfrm>
            <a:off x="5822226" y="4010799"/>
            <a:ext cx="544500" cy="760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1" name="Google Shape;186;p34">
            <a:extLst>
              <a:ext uri="{FF2B5EF4-FFF2-40B4-BE49-F238E27FC236}">
                <a16:creationId xmlns:a16="http://schemas.microsoft.com/office/drawing/2014/main" id="{B065758C-BD62-2C4A-B695-4A8193A83B5B}"/>
              </a:ext>
            </a:extLst>
          </p:cNvPr>
          <p:cNvGraphicFramePr/>
          <p:nvPr>
            <p:extLst>
              <p:ext uri="{D42A27DB-BD31-4B8C-83A1-F6EECF244321}">
                <p14:modId xmlns:p14="http://schemas.microsoft.com/office/powerpoint/2010/main" val="3262980663"/>
              </p:ext>
            </p:extLst>
          </p:nvPr>
        </p:nvGraphicFramePr>
        <p:xfrm>
          <a:off x="2217801" y="4834657"/>
          <a:ext cx="7753350" cy="1809593"/>
        </p:xfrm>
        <a:graphic>
          <a:graphicData uri="http://schemas.openxmlformats.org/drawingml/2006/table">
            <a:tbl>
              <a:tblPr>
                <a:noFill/>
              </a:tblPr>
              <a:tblGrid>
                <a:gridCol w="7753350">
                  <a:extLst>
                    <a:ext uri="{9D8B030D-6E8A-4147-A177-3AD203B41FA5}">
                      <a16:colId xmlns:a16="http://schemas.microsoft.com/office/drawing/2014/main" val="20000"/>
                    </a:ext>
                  </a:extLst>
                </a:gridCol>
              </a:tblGrid>
              <a:tr h="1399775">
                <a:tc>
                  <a:txBody>
                    <a:bodyPr/>
                    <a:lstStyle/>
                    <a:p>
                      <a:pPr marL="0" lvl="0" indent="0" algn="just" rtl="0">
                        <a:lnSpc>
                          <a:spcPct val="107000"/>
                        </a:lnSpc>
                        <a:spcBef>
                          <a:spcPts val="1200"/>
                        </a:spcBef>
                        <a:spcAft>
                          <a:spcPts val="0"/>
                        </a:spcAft>
                        <a:buNone/>
                      </a:pP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Pour respecter les obligations environnementales, le comité de candidature Paris 2024 a décidé : </a:t>
                      </a:r>
                      <a:endParaRPr sz="1300" b="1" dirty="0">
                        <a:solidFill>
                          <a:schemeClr val="dk2"/>
                        </a:solidFill>
                        <a:latin typeface="Calibri" panose="020F0502020204030204" pitchFamily="34" charset="0"/>
                        <a:ea typeface="Playfair Display"/>
                        <a:cs typeface="Calibri" panose="020F0502020204030204" pitchFamily="34" charset="0"/>
                        <a:sym typeface="Playfair Display"/>
                      </a:endParaRPr>
                    </a:p>
                    <a:p>
                      <a:pPr marL="457200" lvl="0" indent="-298450" algn="just" rtl="0">
                        <a:lnSpc>
                          <a:spcPct val="107000"/>
                        </a:lnSpc>
                        <a:spcBef>
                          <a:spcPts val="1200"/>
                        </a:spcBef>
                        <a:spcAft>
                          <a:spcPts val="0"/>
                        </a:spcAft>
                        <a:buClr>
                          <a:schemeClr val="dk2"/>
                        </a:buClr>
                        <a:buSzPts val="1100"/>
                        <a:buFont typeface="Playfair Display"/>
                        <a:buChar char="●"/>
                      </a:pP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De mettre en place des </a:t>
                      </a:r>
                      <a:r>
                        <a:rPr lang="fr" sz="1300" b="1" dirty="0">
                          <a:solidFill>
                            <a:srgbClr val="FF0000"/>
                          </a:solidFill>
                          <a:latin typeface="Calibri" panose="020F0502020204030204" pitchFamily="34" charset="0"/>
                          <a:ea typeface="Playfair Display"/>
                          <a:cs typeface="Calibri" panose="020F0502020204030204" pitchFamily="34" charset="0"/>
                          <a:sym typeface="Playfair Display"/>
                        </a:rPr>
                        <a:t>Jeux neutres en carbone</a:t>
                      </a: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 </a:t>
                      </a:r>
                      <a:endParaRPr sz="1300" b="1" dirty="0">
                        <a:solidFill>
                          <a:schemeClr val="dk2"/>
                        </a:solidFill>
                        <a:latin typeface="Calibri" panose="020F0502020204030204" pitchFamily="34" charset="0"/>
                        <a:ea typeface="Playfair Display"/>
                        <a:cs typeface="Calibri" panose="020F0502020204030204" pitchFamily="34" charset="0"/>
                        <a:sym typeface="Playfair Display"/>
                      </a:endParaRPr>
                    </a:p>
                    <a:p>
                      <a:pPr marL="457200" lvl="0" indent="-298450" algn="just" rtl="0">
                        <a:lnSpc>
                          <a:spcPct val="107000"/>
                        </a:lnSpc>
                        <a:spcBef>
                          <a:spcPts val="0"/>
                        </a:spcBef>
                        <a:spcAft>
                          <a:spcPts val="0"/>
                        </a:spcAft>
                        <a:buClr>
                          <a:schemeClr val="dk2"/>
                        </a:buClr>
                        <a:buSzPts val="1100"/>
                        <a:buFont typeface="Playfair Display"/>
                        <a:buChar char="●"/>
                      </a:pP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De mettre en place </a:t>
                      </a:r>
                      <a:r>
                        <a:rPr lang="fr" sz="1300" b="1" dirty="0">
                          <a:solidFill>
                            <a:srgbClr val="FF0000"/>
                          </a:solidFill>
                          <a:latin typeface="Calibri" panose="020F0502020204030204" pitchFamily="34" charset="0"/>
                          <a:ea typeface="Playfair Display"/>
                          <a:cs typeface="Calibri" panose="020F0502020204030204" pitchFamily="34" charset="0"/>
                          <a:sym typeface="Playfair Display"/>
                        </a:rPr>
                        <a:t>des panneaux photovoltaïques</a:t>
                      </a: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 </a:t>
                      </a:r>
                      <a:endParaRPr sz="1300" b="1" dirty="0">
                        <a:solidFill>
                          <a:schemeClr val="dk2"/>
                        </a:solidFill>
                        <a:latin typeface="Calibri" panose="020F0502020204030204" pitchFamily="34" charset="0"/>
                        <a:ea typeface="Playfair Display"/>
                        <a:cs typeface="Calibri" panose="020F0502020204030204" pitchFamily="34" charset="0"/>
                        <a:sym typeface="Playfair Display"/>
                      </a:endParaRPr>
                    </a:p>
                    <a:p>
                      <a:pPr marL="457200" lvl="0" indent="-298450" algn="just" rtl="0">
                        <a:lnSpc>
                          <a:spcPct val="107000"/>
                        </a:lnSpc>
                        <a:spcBef>
                          <a:spcPts val="0"/>
                        </a:spcBef>
                        <a:spcAft>
                          <a:spcPts val="0"/>
                        </a:spcAft>
                        <a:buClr>
                          <a:schemeClr val="dk2"/>
                        </a:buClr>
                        <a:buSzPts val="1100"/>
                        <a:buFont typeface="Playfair Display"/>
                        <a:buChar char="●"/>
                      </a:pP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D’utiliser </a:t>
                      </a:r>
                      <a:r>
                        <a:rPr lang="fr" sz="1300" b="1" dirty="0">
                          <a:solidFill>
                            <a:srgbClr val="FF0000"/>
                          </a:solidFill>
                          <a:highlight>
                            <a:schemeClr val="lt1"/>
                          </a:highlight>
                          <a:latin typeface="Calibri" panose="020F0502020204030204" pitchFamily="34" charset="0"/>
                          <a:ea typeface="Playfair Display"/>
                          <a:cs typeface="Calibri" panose="020F0502020204030204" pitchFamily="34" charset="0"/>
                          <a:sym typeface="Playfair Display"/>
                        </a:rPr>
                        <a:t>une</a:t>
                      </a:r>
                      <a:r>
                        <a:rPr lang="fr" sz="1300" dirty="0">
                          <a:solidFill>
                            <a:srgbClr val="FF0000"/>
                          </a:solidFill>
                          <a:highlight>
                            <a:schemeClr val="lt1"/>
                          </a:highlight>
                          <a:latin typeface="Calibri" panose="020F0502020204030204" pitchFamily="34" charset="0"/>
                          <a:ea typeface="Playfair Display"/>
                          <a:cs typeface="Calibri" panose="020F0502020204030204" pitchFamily="34" charset="0"/>
                          <a:sym typeface="Playfair Display"/>
                        </a:rPr>
                        <a:t> </a:t>
                      </a:r>
                      <a:r>
                        <a:rPr lang="fr" sz="1300" b="1" dirty="0">
                          <a:solidFill>
                            <a:srgbClr val="FF0000"/>
                          </a:solidFill>
                          <a:latin typeface="Calibri" panose="020F0502020204030204" pitchFamily="34" charset="0"/>
                          <a:ea typeface="Playfair Display"/>
                          <a:cs typeface="Calibri" panose="020F0502020204030204" pitchFamily="34" charset="0"/>
                          <a:sym typeface="Playfair Display"/>
                        </a:rPr>
                        <a:t>énergie 100% renouvelable</a:t>
                      </a: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a:t>
                      </a:r>
                      <a:endParaRPr sz="1300" b="1" dirty="0">
                        <a:solidFill>
                          <a:schemeClr val="dk2"/>
                        </a:solidFill>
                        <a:latin typeface="Calibri" panose="020F0502020204030204" pitchFamily="34" charset="0"/>
                        <a:ea typeface="Playfair Display"/>
                        <a:cs typeface="Calibri" panose="020F0502020204030204" pitchFamily="34" charset="0"/>
                        <a:sym typeface="Playfair Display"/>
                      </a:endParaRPr>
                    </a:p>
                    <a:p>
                      <a:pPr marL="457200" lvl="0" indent="-298450" algn="just" rtl="0">
                        <a:lnSpc>
                          <a:spcPct val="107000"/>
                        </a:lnSpc>
                        <a:spcBef>
                          <a:spcPts val="0"/>
                        </a:spcBef>
                        <a:spcAft>
                          <a:spcPts val="0"/>
                        </a:spcAft>
                        <a:buClr>
                          <a:schemeClr val="dk2"/>
                        </a:buClr>
                        <a:buSzPts val="1100"/>
                        <a:buFont typeface="Playfair Display"/>
                        <a:buChar char="●"/>
                      </a:pP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De </a:t>
                      </a:r>
                      <a:r>
                        <a:rPr lang="fr" sz="1300" b="1" dirty="0">
                          <a:solidFill>
                            <a:srgbClr val="FF0000"/>
                          </a:solidFill>
                          <a:latin typeface="Calibri" panose="020F0502020204030204" pitchFamily="34" charset="0"/>
                          <a:ea typeface="Playfair Display"/>
                          <a:cs typeface="Calibri" panose="020F0502020204030204" pitchFamily="34" charset="0"/>
                          <a:sym typeface="Playfair Display"/>
                        </a:rPr>
                        <a:t>réduire les émissions de gaz à effet de serre</a:t>
                      </a: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 </a:t>
                      </a:r>
                      <a:r>
                        <a:rPr lang="fr" sz="1300" b="1" i="1" dirty="0">
                          <a:solidFill>
                            <a:schemeClr val="dk2"/>
                          </a:solidFill>
                          <a:latin typeface="Calibri" panose="020F0502020204030204" pitchFamily="34" charset="0"/>
                          <a:ea typeface="Playfair Display"/>
                          <a:cs typeface="Calibri" panose="020F0502020204030204" pitchFamily="34" charset="0"/>
                          <a:sym typeface="Playfair Display"/>
                        </a:rPr>
                        <a:t>(le Comité Paris 2024 a réalisé une association avec l’« Initiative Sports for Climate Action » de l’UNFCCC, une association qui a pour but d’inciter le milieu du sport à réduire les émissions de gaz à effet de serre</a:t>
                      </a:r>
                      <a:r>
                        <a:rPr lang="fr" sz="1300" b="1" dirty="0">
                          <a:solidFill>
                            <a:schemeClr val="dk2"/>
                          </a:solidFill>
                          <a:latin typeface="Calibri" panose="020F0502020204030204" pitchFamily="34" charset="0"/>
                          <a:ea typeface="Playfair Display"/>
                          <a:cs typeface="Calibri" panose="020F0502020204030204" pitchFamily="34" charset="0"/>
                          <a:sym typeface="Playfair Display"/>
                        </a:rPr>
                        <a:t>).</a:t>
                      </a:r>
                      <a:endParaRPr sz="1300" dirty="0">
                        <a:latin typeface="Calibri" panose="020F0502020204030204" pitchFamily="34" charset="0"/>
                        <a:cs typeface="Calibri" panose="020F0502020204030204" pitchFamily="34" charset="0"/>
                      </a:endParaRPr>
                    </a:p>
                  </a:txBody>
                  <a:tcPr marL="91425" marR="91425" marT="91425" marB="91425">
                    <a:lnL w="19050" cap="flat" cmpd="sng">
                      <a:solidFill>
                        <a:srgbClr val="FF0000"/>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lnB w="1905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43148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92;p35">
            <a:extLst>
              <a:ext uri="{FF2B5EF4-FFF2-40B4-BE49-F238E27FC236}">
                <a16:creationId xmlns:a16="http://schemas.microsoft.com/office/drawing/2014/main" id="{EAE9BFC4-FA49-F24C-B150-0B54697A0527}"/>
              </a:ext>
            </a:extLst>
          </p:cNvPr>
          <p:cNvPicPr preferRelativeResize="0"/>
          <p:nvPr/>
        </p:nvPicPr>
        <p:blipFill>
          <a:blip r:embed="rId3">
            <a:alphaModFix/>
          </a:blip>
          <a:stretch>
            <a:fillRect/>
          </a:stretch>
        </p:blipFill>
        <p:spPr>
          <a:xfrm>
            <a:off x="-65315" y="-130628"/>
            <a:ext cx="12322629" cy="6988628"/>
          </a:xfrm>
          <a:prstGeom prst="rect">
            <a:avLst/>
          </a:prstGeom>
          <a:noFill/>
          <a:ln>
            <a:noFill/>
          </a:ln>
        </p:spPr>
      </p:pic>
    </p:spTree>
    <p:extLst>
      <p:ext uri="{BB962C8B-B14F-4D97-AF65-F5344CB8AC3E}">
        <p14:creationId xmlns:p14="http://schemas.microsoft.com/office/powerpoint/2010/main" val="308873037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61C6034-1DC5-6B41-B54E-C2195C733C69}"/>
              </a:ext>
            </a:extLst>
          </p:cNvPr>
          <p:cNvSpPr>
            <a:spLocks noGrp="1"/>
          </p:cNvSpPr>
          <p:nvPr>
            <p:ph type="title"/>
          </p:nvPr>
        </p:nvSpPr>
        <p:spPr>
          <a:xfrm>
            <a:off x="3593561" y="181946"/>
            <a:ext cx="5001830" cy="1434415"/>
          </a:xfrm>
        </p:spPr>
        <p:txBody>
          <a:bodyPr anchor="ctr">
            <a:normAutofit/>
          </a:bodyPr>
          <a:lstStyle/>
          <a:p>
            <a:pPr algn="just"/>
            <a:r>
              <a:rPr lang="fr-FR" sz="3600" dirty="0">
                <a:solidFill>
                  <a:schemeClr val="accent2"/>
                </a:solidFill>
              </a:rPr>
              <a:t>B - Biodiversité et Paysage</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219;p38">
            <a:extLst>
              <a:ext uri="{FF2B5EF4-FFF2-40B4-BE49-F238E27FC236}">
                <a16:creationId xmlns:a16="http://schemas.microsoft.com/office/drawing/2014/main" id="{B190F2B9-3C71-FC44-A306-06C67E15CF41}"/>
              </a:ext>
            </a:extLst>
          </p:cNvPr>
          <p:cNvPicPr preferRelativeResize="0">
            <a:picLocks/>
          </p:cNvPicPr>
          <p:nvPr/>
        </p:nvPicPr>
        <p:blipFill rotWithShape="1">
          <a:blip r:embed="rId3"/>
          <a:srcRect l="18217" r="23580" b="2"/>
          <a:stretch/>
        </p:blipFill>
        <p:spPr>
          <a:xfrm>
            <a:off x="7926576" y="1944446"/>
            <a:ext cx="4101720" cy="4224706"/>
          </a:xfrm>
          <a:prstGeom prst="rect">
            <a:avLst/>
          </a:prstGeom>
          <a:noFill/>
        </p:spPr>
      </p:pic>
      <p:graphicFrame>
        <p:nvGraphicFramePr>
          <p:cNvPr id="7" name="Google Shape;204;p37">
            <a:extLst>
              <a:ext uri="{FF2B5EF4-FFF2-40B4-BE49-F238E27FC236}">
                <a16:creationId xmlns:a16="http://schemas.microsoft.com/office/drawing/2014/main" id="{BBDC73DA-C07E-3D4C-8334-F40807C49FE3}"/>
              </a:ext>
            </a:extLst>
          </p:cNvPr>
          <p:cNvGraphicFramePr/>
          <p:nvPr>
            <p:extLst>
              <p:ext uri="{D42A27DB-BD31-4B8C-83A1-F6EECF244321}">
                <p14:modId xmlns:p14="http://schemas.microsoft.com/office/powerpoint/2010/main" val="1714656420"/>
              </p:ext>
            </p:extLst>
          </p:nvPr>
        </p:nvGraphicFramePr>
        <p:xfrm>
          <a:off x="441065" y="1852848"/>
          <a:ext cx="7205103" cy="2420815"/>
        </p:xfrm>
        <a:graphic>
          <a:graphicData uri="http://schemas.openxmlformats.org/drawingml/2006/table">
            <a:tbl>
              <a:tblPr>
                <a:noFill/>
              </a:tblPr>
              <a:tblGrid>
                <a:gridCol w="2401701">
                  <a:extLst>
                    <a:ext uri="{9D8B030D-6E8A-4147-A177-3AD203B41FA5}">
                      <a16:colId xmlns:a16="http://schemas.microsoft.com/office/drawing/2014/main" val="20000"/>
                    </a:ext>
                  </a:extLst>
                </a:gridCol>
                <a:gridCol w="2401701">
                  <a:extLst>
                    <a:ext uri="{9D8B030D-6E8A-4147-A177-3AD203B41FA5}">
                      <a16:colId xmlns:a16="http://schemas.microsoft.com/office/drawing/2014/main" val="20001"/>
                    </a:ext>
                  </a:extLst>
                </a:gridCol>
                <a:gridCol w="2401701">
                  <a:extLst>
                    <a:ext uri="{9D8B030D-6E8A-4147-A177-3AD203B41FA5}">
                      <a16:colId xmlns:a16="http://schemas.microsoft.com/office/drawing/2014/main" val="20002"/>
                    </a:ext>
                  </a:extLst>
                </a:gridCol>
              </a:tblGrid>
              <a:tr h="653255">
                <a:tc>
                  <a:txBody>
                    <a:bodyPr/>
                    <a:lstStyle/>
                    <a:p>
                      <a:pPr marL="0" lvl="0" indent="0" algn="ctr" rtl="0">
                        <a:lnSpc>
                          <a:spcPct val="107000"/>
                        </a:lnSpc>
                        <a:spcBef>
                          <a:spcPts val="1200"/>
                        </a:spcBef>
                        <a:spcAft>
                          <a:spcPts val="800"/>
                        </a:spcAft>
                        <a:buClr>
                          <a:schemeClr val="dk2"/>
                        </a:buClr>
                        <a:buSzPts val="1100"/>
                        <a:buFont typeface="Arial"/>
                        <a:buNone/>
                      </a:pPr>
                      <a:r>
                        <a:rPr lang="fr" sz="1100" b="1"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rPr>
                        <a:t>Lois Grenelle I et Grenelle II </a:t>
                      </a:r>
                      <a:endParaRPr sz="1100" b="1" dirty="0">
                        <a:solidFill>
                          <a:schemeClr val="tx1"/>
                        </a:solidFill>
                        <a:highlight>
                          <a:schemeClr val="lt1"/>
                        </a:highlight>
                        <a:latin typeface="Calibri" panose="020F0502020204030204" pitchFamily="34" charset="0"/>
                        <a:cs typeface="Calibri" panose="020F0502020204030204" pitchFamily="34" charset="0"/>
                      </a:endParaRPr>
                    </a:p>
                  </a:txBody>
                  <a:tcPr marL="91425" marR="91425" marT="91425" marB="91425">
                    <a:lnL w="28575" cap="flat" cmpd="sng">
                      <a:solidFill>
                        <a:srgbClr val="6AA84F"/>
                      </a:solidFill>
                      <a:prstDash val="solid"/>
                      <a:round/>
                      <a:headEnd type="none" w="sm" len="sm"/>
                      <a:tailEnd type="none" w="sm" len="sm"/>
                    </a:lnL>
                    <a:lnR w="28575" cap="flat" cmpd="sng">
                      <a:solidFill>
                        <a:srgbClr val="6AA84F"/>
                      </a:solidFill>
                      <a:prstDash val="solid"/>
                      <a:round/>
                      <a:headEnd type="none" w="sm" len="sm"/>
                      <a:tailEnd type="none" w="sm" len="sm"/>
                    </a:lnR>
                    <a:lnT w="28575" cap="flat" cmpd="sng">
                      <a:solidFill>
                        <a:srgbClr val="6AA84F"/>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07000"/>
                        </a:lnSpc>
                        <a:spcBef>
                          <a:spcPts val="1200"/>
                        </a:spcBef>
                        <a:spcAft>
                          <a:spcPts val="800"/>
                        </a:spcAft>
                        <a:buClr>
                          <a:schemeClr val="dk2"/>
                        </a:buClr>
                        <a:buSzPts val="1100"/>
                        <a:buFont typeface="Arial"/>
                        <a:buNone/>
                      </a:pPr>
                      <a:r>
                        <a:rPr lang="fr" sz="1100" b="1"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rPr>
                        <a:t>Loi NOTRe publiée le 7 août 2015</a:t>
                      </a:r>
                      <a:endParaRPr sz="1100" b="1" dirty="0">
                        <a:solidFill>
                          <a:schemeClr val="tx1"/>
                        </a:solidFill>
                        <a:highlight>
                          <a:schemeClr val="lt1"/>
                        </a:highlight>
                        <a:latin typeface="Calibri" panose="020F0502020204030204" pitchFamily="34" charset="0"/>
                        <a:cs typeface="Calibri" panose="020F0502020204030204" pitchFamily="34" charset="0"/>
                      </a:endParaRPr>
                    </a:p>
                  </a:txBody>
                  <a:tcPr marL="91425" marR="91425" marT="91425" marB="91425">
                    <a:lnL w="28575" cap="flat" cmpd="sng">
                      <a:solidFill>
                        <a:srgbClr val="6AA84F"/>
                      </a:solidFill>
                      <a:prstDash val="solid"/>
                      <a:round/>
                      <a:headEnd type="none" w="sm" len="sm"/>
                      <a:tailEnd type="none" w="sm" len="sm"/>
                    </a:lnL>
                    <a:lnR w="28575" cap="flat" cmpd="sng">
                      <a:solidFill>
                        <a:srgbClr val="6AA84F"/>
                      </a:solidFill>
                      <a:prstDash val="solid"/>
                      <a:round/>
                      <a:headEnd type="none" w="sm" len="sm"/>
                      <a:tailEnd type="none" w="sm" len="sm"/>
                    </a:lnR>
                    <a:lnT w="28575" cap="flat" cmpd="sng">
                      <a:solidFill>
                        <a:srgbClr val="6AA84F"/>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07000"/>
                        </a:lnSpc>
                        <a:spcBef>
                          <a:spcPts val="1200"/>
                        </a:spcBef>
                        <a:spcAft>
                          <a:spcPts val="800"/>
                        </a:spcAft>
                        <a:buClr>
                          <a:schemeClr val="dk2"/>
                        </a:buClr>
                        <a:buSzPts val="1100"/>
                        <a:buFont typeface="Arial"/>
                        <a:buNone/>
                      </a:pPr>
                      <a:r>
                        <a:rPr lang="fr" sz="1100" b="1">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rPr>
                        <a:t>Loi pour la reconquête de la biodiversité, de la nature et des paysages publiée le 8 août 2016</a:t>
                      </a:r>
                      <a:endParaRPr sz="1100" b="1">
                        <a:solidFill>
                          <a:schemeClr val="tx1"/>
                        </a:solidFill>
                        <a:highlight>
                          <a:schemeClr val="lt1"/>
                        </a:highlight>
                        <a:latin typeface="Calibri" panose="020F0502020204030204" pitchFamily="34" charset="0"/>
                        <a:cs typeface="Calibri" panose="020F0502020204030204" pitchFamily="34" charset="0"/>
                      </a:endParaRPr>
                    </a:p>
                  </a:txBody>
                  <a:tcPr marL="91425" marR="91425" marT="91425" marB="91425">
                    <a:lnL w="28575" cap="flat" cmpd="sng">
                      <a:solidFill>
                        <a:srgbClr val="6AA84F"/>
                      </a:solidFill>
                      <a:prstDash val="solid"/>
                      <a:round/>
                      <a:headEnd type="none" w="sm" len="sm"/>
                      <a:tailEnd type="none" w="sm" len="sm"/>
                    </a:lnL>
                    <a:lnR w="28575" cap="flat" cmpd="sng">
                      <a:solidFill>
                        <a:srgbClr val="6AA84F"/>
                      </a:solidFill>
                      <a:prstDash val="solid"/>
                      <a:round/>
                      <a:headEnd type="none" w="sm" len="sm"/>
                      <a:tailEnd type="none" w="sm" len="sm"/>
                    </a:lnR>
                    <a:lnT w="28575" cap="flat" cmpd="sng">
                      <a:solidFill>
                        <a:srgbClr val="6AA84F"/>
                      </a:solidFill>
                      <a:prstDash val="solid"/>
                      <a:round/>
                      <a:headEnd type="none" w="sm" len="sm"/>
                      <a:tailEnd type="none" w="sm" len="sm"/>
                    </a:lnT>
                    <a:lnB w="28575" cap="flat" cmpd="sng">
                      <a:solidFill>
                        <a:srgbClr val="6AA84F"/>
                      </a:solidFill>
                      <a:prstDash val="solid"/>
                      <a:round/>
                      <a:headEnd type="none" w="sm" len="sm"/>
                      <a:tailEnd type="none" w="sm" len="sm"/>
                    </a:lnB>
                  </a:tcPr>
                </a:tc>
                <a:extLst>
                  <a:ext uri="{0D108BD9-81ED-4DB2-BD59-A6C34878D82A}">
                    <a16:rowId xmlns:a16="http://schemas.microsoft.com/office/drawing/2014/main" val="10000"/>
                  </a:ext>
                </a:extLst>
              </a:tr>
              <a:tr h="1564535">
                <a:tc>
                  <a:txBody>
                    <a:bodyPr/>
                    <a:lstStyle/>
                    <a:p>
                      <a:pPr marL="171450" lvl="0" indent="-171450" algn="just" rtl="0">
                        <a:lnSpc>
                          <a:spcPct val="107000"/>
                        </a:lnSpc>
                        <a:spcBef>
                          <a:spcPts val="0"/>
                        </a:spcBef>
                        <a:spcAft>
                          <a:spcPts val="0"/>
                        </a:spcAft>
                        <a:buClr>
                          <a:schemeClr val="dk2"/>
                        </a:buClr>
                        <a:buSzPts val="1100"/>
                        <a:buFont typeface="Wingdings" pitchFamily="2" charset="2"/>
                        <a:buChar char="Ø"/>
                      </a:pPr>
                      <a:r>
                        <a:rPr lang="fr-FR" sz="1100" dirty="0">
                          <a:solidFill>
                            <a:schemeClr val="tx1"/>
                          </a:solidFill>
                          <a:highlight>
                            <a:schemeClr val="lt1"/>
                          </a:highlight>
                          <a:latin typeface="Calibri" panose="020F0502020204030204" pitchFamily="34" charset="0"/>
                          <a:cs typeface="Calibri" panose="020F0502020204030204" pitchFamily="34" charset="0"/>
                        </a:rPr>
                        <a:t>outil pour maintenir la biodiversité dans le territoire</a:t>
                      </a:r>
                    </a:p>
                    <a:p>
                      <a:pPr marL="171450" lvl="0" indent="-171450" algn="just" rtl="0">
                        <a:lnSpc>
                          <a:spcPct val="107000"/>
                        </a:lnSpc>
                        <a:spcBef>
                          <a:spcPts val="0"/>
                        </a:spcBef>
                        <a:spcAft>
                          <a:spcPts val="0"/>
                        </a:spcAft>
                        <a:buClr>
                          <a:schemeClr val="dk2"/>
                        </a:buClr>
                        <a:buSzPts val="1100"/>
                        <a:buFont typeface="Wingdings" pitchFamily="2" charset="2"/>
                        <a:buChar char="Ø"/>
                      </a:pPr>
                      <a:r>
                        <a:rPr lang="fr-FR" sz="1100" dirty="0">
                          <a:solidFill>
                            <a:schemeClr val="tx1"/>
                          </a:solidFill>
                          <a:highlight>
                            <a:schemeClr val="lt1"/>
                          </a:highlight>
                          <a:latin typeface="Calibri" panose="020F0502020204030204" pitchFamily="34" charset="0"/>
                          <a:cs typeface="Calibri" panose="020F0502020204030204" pitchFamily="34" charset="0"/>
                        </a:rPr>
                        <a:t>permet de protéger et de préserver les espèces et la diversité du vivant.</a:t>
                      </a:r>
                    </a:p>
                  </a:txBody>
                  <a:tcPr marL="91425" marR="91425" marT="91425" marB="91425">
                    <a:lnL w="28575" cap="flat" cmpd="sng">
                      <a:solidFill>
                        <a:srgbClr val="6AA84F"/>
                      </a:solidFill>
                      <a:prstDash val="solid"/>
                      <a:round/>
                      <a:headEnd type="none" w="sm" len="sm"/>
                      <a:tailEnd type="none" w="sm" len="sm"/>
                    </a:lnL>
                    <a:lnR w="28575" cap="flat" cmpd="sng">
                      <a:solidFill>
                        <a:srgbClr val="6AA84F"/>
                      </a:solidFill>
                      <a:prstDash val="solid"/>
                      <a:round/>
                      <a:headEnd type="none" w="sm" len="sm"/>
                      <a:tailEnd type="none" w="sm" len="sm"/>
                    </a:lnR>
                    <a:lnT w="28575" cap="flat" cmpd="sng">
                      <a:solidFill>
                        <a:srgbClr val="6AA84F"/>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457200" lvl="0" indent="-292100" algn="just" rtl="0">
                        <a:lnSpc>
                          <a:spcPct val="107000"/>
                        </a:lnSpc>
                        <a:spcBef>
                          <a:spcPts val="1200"/>
                        </a:spcBef>
                        <a:spcAft>
                          <a:spcPts val="0"/>
                        </a:spcAft>
                        <a:buClr>
                          <a:schemeClr val="dk2"/>
                        </a:buClr>
                        <a:buSzPts val="1000"/>
                        <a:buFont typeface="Wingdings" pitchFamily="2" charset="2"/>
                        <a:buChar char="Ø"/>
                      </a:pPr>
                      <a:r>
                        <a:rPr lang="f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rPr>
                        <a:t>mise en place d’un schéma régional d’aménagement, </a:t>
                      </a:r>
                      <a:endParaRP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endParaRPr>
                    </a:p>
                    <a:p>
                      <a:pPr marL="457200" lvl="0" indent="-292100" algn="just" rtl="0">
                        <a:lnSpc>
                          <a:spcPct val="107000"/>
                        </a:lnSpc>
                        <a:spcBef>
                          <a:spcPts val="0"/>
                        </a:spcBef>
                        <a:spcAft>
                          <a:spcPts val="0"/>
                        </a:spcAft>
                        <a:buClr>
                          <a:schemeClr val="dk2"/>
                        </a:buClr>
                        <a:buSzPts val="1000"/>
                        <a:buFont typeface="Wingdings" pitchFamily="2" charset="2"/>
                        <a:buChar char="Ø"/>
                      </a:pPr>
                      <a:r>
                        <a:rPr lang="f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rPr>
                        <a:t>le développement durable </a:t>
                      </a:r>
                      <a:endParaRP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endParaRPr>
                    </a:p>
                    <a:p>
                      <a:pPr marL="457200" lvl="0" indent="-292100" algn="just" rtl="0">
                        <a:lnSpc>
                          <a:spcPct val="107000"/>
                        </a:lnSpc>
                        <a:spcBef>
                          <a:spcPts val="0"/>
                        </a:spcBef>
                        <a:spcAft>
                          <a:spcPts val="0"/>
                        </a:spcAft>
                        <a:buClr>
                          <a:schemeClr val="dk2"/>
                        </a:buClr>
                        <a:buSzPts val="1000"/>
                        <a:buFont typeface="Wingdings" pitchFamily="2" charset="2"/>
                        <a:buChar char="Ø"/>
                      </a:pPr>
                      <a:r>
                        <a:rPr lang="f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rPr>
                        <a:t>l’égalité des territoires regroupant tous les schémas en matière de climat, air, énergie…</a:t>
                      </a:r>
                      <a:endParaRP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endParaRPr>
                    </a:p>
                    <a:p>
                      <a:pPr marL="0" lvl="0" indent="0" algn="l" rtl="0">
                        <a:spcBef>
                          <a:spcPts val="800"/>
                        </a:spcBef>
                        <a:spcAft>
                          <a:spcPts val="0"/>
                        </a:spcAft>
                        <a:buNone/>
                      </a:pPr>
                      <a:endParaRPr sz="1100" dirty="0">
                        <a:solidFill>
                          <a:schemeClr val="tx1"/>
                        </a:solidFill>
                        <a:highlight>
                          <a:schemeClr val="lt1"/>
                        </a:highlight>
                        <a:latin typeface="Calibri" panose="020F0502020204030204" pitchFamily="34" charset="0"/>
                        <a:cs typeface="Calibri" panose="020F0502020204030204" pitchFamily="34" charset="0"/>
                      </a:endParaRPr>
                    </a:p>
                  </a:txBody>
                  <a:tcPr marL="91425" marR="91425" marT="91425" marB="91425">
                    <a:lnL w="28575" cap="flat" cmpd="sng">
                      <a:solidFill>
                        <a:srgbClr val="6AA84F"/>
                      </a:solidFill>
                      <a:prstDash val="solid"/>
                      <a:round/>
                      <a:headEnd type="none" w="sm" len="sm"/>
                      <a:tailEnd type="none" w="sm" len="sm"/>
                    </a:lnL>
                    <a:lnR w="28575" cap="flat" cmpd="sng">
                      <a:solidFill>
                        <a:srgbClr val="6AA84F"/>
                      </a:solidFill>
                      <a:prstDash val="solid"/>
                      <a:round/>
                      <a:headEnd type="none" w="sm" len="sm"/>
                      <a:tailEnd type="none" w="sm" len="sm"/>
                    </a:lnR>
                    <a:lnT w="28575" cap="flat" cmpd="sng">
                      <a:solidFill>
                        <a:srgbClr val="6AA84F"/>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457200" lvl="0" indent="-292100" algn="just" rtl="0">
                        <a:lnSpc>
                          <a:spcPct val="107000"/>
                        </a:lnSpc>
                        <a:spcBef>
                          <a:spcPts val="1200"/>
                        </a:spcBef>
                        <a:spcAft>
                          <a:spcPts val="0"/>
                        </a:spcAft>
                        <a:buClr>
                          <a:schemeClr val="dk2"/>
                        </a:buClr>
                        <a:buSzPts val="1000"/>
                        <a:buFont typeface="Wingdings" pitchFamily="2" charset="2"/>
                        <a:buChar char="Ø"/>
                      </a:pPr>
                      <a:r>
                        <a:rPr lang="f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rPr>
                        <a:t>mesures pour protéger, restaurer et valoriser la biodiversité et donc le célèbre ; éviter, réduire, compenser.</a:t>
                      </a:r>
                      <a:endParaRPr sz="1100" dirty="0">
                        <a:solidFill>
                          <a:schemeClr val="tx1"/>
                        </a:solidFill>
                        <a:highlight>
                          <a:schemeClr val="lt1"/>
                        </a:highlight>
                        <a:latin typeface="Calibri" panose="020F0502020204030204" pitchFamily="34" charset="0"/>
                        <a:ea typeface="Playfair Display"/>
                        <a:cs typeface="Calibri" panose="020F0502020204030204" pitchFamily="34" charset="0"/>
                        <a:sym typeface="Playfair Display"/>
                      </a:endParaRPr>
                    </a:p>
                    <a:p>
                      <a:pPr marL="0" lvl="0" indent="0" algn="l" rtl="0">
                        <a:spcBef>
                          <a:spcPts val="800"/>
                        </a:spcBef>
                        <a:spcAft>
                          <a:spcPts val="0"/>
                        </a:spcAft>
                        <a:buNone/>
                      </a:pPr>
                      <a:endParaRPr sz="1100" dirty="0">
                        <a:solidFill>
                          <a:schemeClr val="tx1"/>
                        </a:solidFill>
                        <a:highlight>
                          <a:schemeClr val="lt1"/>
                        </a:highlight>
                        <a:latin typeface="Calibri" panose="020F0502020204030204" pitchFamily="34" charset="0"/>
                        <a:cs typeface="Calibri" panose="020F0502020204030204" pitchFamily="34" charset="0"/>
                      </a:endParaRPr>
                    </a:p>
                  </a:txBody>
                  <a:tcPr marL="91425" marR="91425" marT="91425" marB="91425">
                    <a:lnL w="28575" cap="flat" cmpd="sng">
                      <a:solidFill>
                        <a:srgbClr val="6AA84F"/>
                      </a:solidFill>
                      <a:prstDash val="solid"/>
                      <a:round/>
                      <a:headEnd type="none" w="sm" len="sm"/>
                      <a:tailEnd type="none" w="sm" len="sm"/>
                    </a:lnL>
                    <a:lnR w="28575" cap="flat" cmpd="sng">
                      <a:solidFill>
                        <a:srgbClr val="6AA84F"/>
                      </a:solidFill>
                      <a:prstDash val="solid"/>
                      <a:round/>
                      <a:headEnd type="none" w="sm" len="sm"/>
                      <a:tailEnd type="none" w="sm" len="sm"/>
                    </a:lnR>
                    <a:lnT w="28575" cap="flat" cmpd="sng">
                      <a:solidFill>
                        <a:srgbClr val="6AA84F"/>
                      </a:solidFill>
                      <a:prstDash val="solid"/>
                      <a:round/>
                      <a:headEnd type="none" w="sm" len="sm"/>
                      <a:tailEnd type="none" w="sm" len="sm"/>
                    </a:lnT>
                    <a:lnB w="28575" cap="flat" cmpd="sng">
                      <a:solidFill>
                        <a:srgbClr val="6AA84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8" name="Espace réservé du contenu 6" descr="Une image contenant texte&#10;&#10;Description générée automatiquement">
            <a:extLst>
              <a:ext uri="{FF2B5EF4-FFF2-40B4-BE49-F238E27FC236}">
                <a16:creationId xmlns:a16="http://schemas.microsoft.com/office/drawing/2014/main" id="{EEE78259-49E3-B149-AFFB-00F3E643FCB7}"/>
              </a:ext>
            </a:extLst>
          </p:cNvPr>
          <p:cNvPicPr>
            <a:picLocks noGrp="1" noChangeAspect="1"/>
          </p:cNvPicPr>
          <p:nvPr>
            <p:ph sz="half" idx="1"/>
          </p:nvPr>
        </p:nvPicPr>
        <p:blipFill>
          <a:blip r:embed="rId4"/>
          <a:stretch>
            <a:fillRect/>
          </a:stretch>
        </p:blipFill>
        <p:spPr>
          <a:xfrm>
            <a:off x="229847" y="4298792"/>
            <a:ext cx="7627538" cy="2413033"/>
          </a:xfrm>
        </p:spPr>
      </p:pic>
    </p:spTree>
    <p:extLst>
      <p:ext uri="{BB962C8B-B14F-4D97-AF65-F5344CB8AC3E}">
        <p14:creationId xmlns:p14="http://schemas.microsoft.com/office/powerpoint/2010/main" val="1971853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CA3CCEEC-A717-A547-8B3A-DE99512B5C27}"/>
              </a:ext>
            </a:extLst>
          </p:cNvPr>
          <p:cNvSpPr>
            <a:spLocks noGrp="1"/>
          </p:cNvSpPr>
          <p:nvPr>
            <p:ph idx="1"/>
          </p:nvPr>
        </p:nvSpPr>
        <p:spPr>
          <a:xfrm>
            <a:off x="1002323" y="1447231"/>
            <a:ext cx="10369458" cy="3963537"/>
          </a:xfrm>
        </p:spPr>
        <p:txBody>
          <a:bodyPr anchor="ctr">
            <a:normAutofit lnSpcReduction="10000"/>
          </a:bodyPr>
          <a:lstStyle/>
          <a:p>
            <a:pPr marL="0" lvl="0" indent="0" algn="just">
              <a:spcBef>
                <a:spcPts val="0"/>
              </a:spcBef>
              <a:buNone/>
            </a:pPr>
            <a:r>
              <a:rPr lang="fr-FR" sz="2400" b="1" dirty="0">
                <a:highlight>
                  <a:srgbClr val="008080"/>
                </a:highlight>
                <a:latin typeface="Calibri Light" panose="020F0302020204030204" pitchFamily="34" charset="0"/>
                <a:cs typeface="Calibri Light" panose="020F0302020204030204" pitchFamily="34" charset="0"/>
              </a:rPr>
              <a:t>Qu’est-ce-que l’environnement ?</a:t>
            </a:r>
          </a:p>
          <a:p>
            <a:pPr marL="0" lvl="0" indent="0" algn="just">
              <a:spcBef>
                <a:spcPts val="0"/>
              </a:spcBef>
              <a:buNone/>
            </a:pPr>
            <a:endParaRPr lang="fr-FR" sz="2400" b="1" dirty="0">
              <a:highlight>
                <a:srgbClr val="008080"/>
              </a:highlight>
              <a:latin typeface="Calibri Light" panose="020F0302020204030204" pitchFamily="34" charset="0"/>
              <a:cs typeface="Calibri Light" panose="020F0302020204030204" pitchFamily="34" charset="0"/>
            </a:endParaRPr>
          </a:p>
          <a:p>
            <a:pPr marL="0" lvl="0" indent="0" algn="just">
              <a:spcBef>
                <a:spcPts val="1600"/>
              </a:spcBef>
              <a:buNone/>
            </a:pPr>
            <a:r>
              <a:rPr lang="fr-FR" sz="2400" dirty="0">
                <a:latin typeface="Calibri" panose="020F0502020204030204" pitchFamily="34" charset="0"/>
                <a:cs typeface="Calibri" panose="020F0502020204030204" pitchFamily="34" charset="0"/>
              </a:rPr>
              <a:t>L’environnement, et plus précisément, le droit de l’environnement est un terme caméléon qui a vu le jour dans les années 70, sous le fait de mouvements sociétaux ou d’accidents. </a:t>
            </a:r>
          </a:p>
          <a:p>
            <a:pPr marL="0" lvl="0" indent="0" algn="just">
              <a:spcBef>
                <a:spcPts val="1600"/>
              </a:spcBef>
              <a:buNone/>
            </a:pPr>
            <a:r>
              <a:rPr lang="fr-FR" sz="2400" dirty="0">
                <a:latin typeface="Calibri" panose="020F0502020204030204" pitchFamily="34" charset="0"/>
                <a:cs typeface="Calibri" panose="020F0502020204030204" pitchFamily="34" charset="0"/>
              </a:rPr>
              <a:t>L’environnement peut se définir de plusieurs manières selon la vision que nous souhaitons aborder, à savoir : naturaliste, anthropocentrée ou politique. </a:t>
            </a:r>
          </a:p>
          <a:p>
            <a:pPr marL="0" lvl="0" indent="0" algn="just">
              <a:spcBef>
                <a:spcPts val="1600"/>
              </a:spcBef>
              <a:spcAft>
                <a:spcPts val="1600"/>
              </a:spcAft>
              <a:buNone/>
            </a:pPr>
            <a:r>
              <a:rPr lang="fr-FR" sz="2400" dirty="0">
                <a:highlight>
                  <a:schemeClr val="lt1"/>
                </a:highlight>
                <a:latin typeface="Calibri" panose="020F0502020204030204" pitchFamily="34" charset="0"/>
                <a:cs typeface="Calibri" panose="020F0502020204030204" pitchFamily="34" charset="0"/>
              </a:rPr>
              <a:t>Le Professeur Michel Prieur définit le droit de l’environnement </a:t>
            </a:r>
            <a:r>
              <a:rPr lang="fr-FR" sz="2400" b="1" i="1" dirty="0">
                <a:highlight>
                  <a:schemeClr val="lt1"/>
                </a:highlight>
                <a:latin typeface="Calibri" panose="020F0502020204030204" pitchFamily="34" charset="0"/>
                <a:cs typeface="Calibri" panose="020F0502020204030204" pitchFamily="34" charset="0"/>
              </a:rPr>
              <a:t>« </a:t>
            </a:r>
            <a:r>
              <a:rPr lang="fr-FR" sz="2400" b="1" i="1" dirty="0">
                <a:solidFill>
                  <a:schemeClr val="accent3"/>
                </a:solidFill>
                <a:latin typeface="Calibri" panose="020F0502020204030204" pitchFamily="34" charset="0"/>
                <a:cs typeface="Calibri" panose="020F0502020204030204" pitchFamily="34" charset="0"/>
              </a:rPr>
              <a:t>comme un droit qui par son contenu, contribue à la santé publique et au maintien des équilibres écologiques</a:t>
            </a:r>
            <a:r>
              <a:rPr lang="fr-FR" sz="2400" b="1" i="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7891709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re 7">
            <a:extLst>
              <a:ext uri="{FF2B5EF4-FFF2-40B4-BE49-F238E27FC236}">
                <a16:creationId xmlns:a16="http://schemas.microsoft.com/office/drawing/2014/main" id="{E8A2397B-5A08-0245-9EF7-88FC2183F458}"/>
              </a:ext>
            </a:extLst>
          </p:cNvPr>
          <p:cNvSpPr>
            <a:spLocks noGrp="1"/>
          </p:cNvSpPr>
          <p:nvPr>
            <p:ph type="title"/>
          </p:nvPr>
        </p:nvSpPr>
        <p:spPr>
          <a:xfrm>
            <a:off x="5137893" y="326307"/>
            <a:ext cx="1913164" cy="1325563"/>
          </a:xfrm>
        </p:spPr>
        <p:txBody>
          <a:bodyPr>
            <a:normAutofit/>
          </a:bodyPr>
          <a:lstStyle/>
          <a:p>
            <a:pPr algn="just"/>
            <a:r>
              <a:rPr lang="en-US" sz="3600" dirty="0">
                <a:solidFill>
                  <a:schemeClr val="accent2"/>
                </a:solidFill>
              </a:rPr>
              <a:t>C - </a:t>
            </a:r>
            <a:r>
              <a:rPr lang="en-US" sz="3600" dirty="0" err="1">
                <a:solidFill>
                  <a:schemeClr val="accent2"/>
                </a:solidFill>
              </a:rPr>
              <a:t>L’eau</a:t>
            </a:r>
            <a:endParaRPr lang="fr-FR" sz="3600" dirty="0">
              <a:solidFill>
                <a:schemeClr val="accent2"/>
              </a:solidFill>
            </a:endParaRP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oogle Shape;230;p40">
            <a:extLst>
              <a:ext uri="{FF2B5EF4-FFF2-40B4-BE49-F238E27FC236}">
                <a16:creationId xmlns:a16="http://schemas.microsoft.com/office/drawing/2014/main" id="{B58B083C-A2B7-3740-86CA-5E3B91B9ECE6}"/>
              </a:ext>
            </a:extLst>
          </p:cNvPr>
          <p:cNvPicPr preferRelativeResize="0"/>
          <p:nvPr/>
        </p:nvPicPr>
        <p:blipFill rotWithShape="1">
          <a:blip r:embed="rId2">
            <a:alphaModFix/>
          </a:blip>
          <a:srcRect r="2384"/>
          <a:stretch/>
        </p:blipFill>
        <p:spPr>
          <a:xfrm>
            <a:off x="2394439" y="1729506"/>
            <a:ext cx="7403122" cy="4802187"/>
          </a:xfrm>
          <a:prstGeom prst="rect">
            <a:avLst/>
          </a:prstGeom>
          <a:noFill/>
          <a:ln>
            <a:noFill/>
          </a:ln>
        </p:spPr>
      </p:pic>
    </p:spTree>
    <p:extLst>
      <p:ext uri="{BB962C8B-B14F-4D97-AF65-F5344CB8AC3E}">
        <p14:creationId xmlns:p14="http://schemas.microsoft.com/office/powerpoint/2010/main" val="136884956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A09A16D-2154-FB4A-B569-4D069AAEA434}"/>
              </a:ext>
            </a:extLst>
          </p:cNvPr>
          <p:cNvSpPr>
            <a:spLocks noGrp="1"/>
          </p:cNvSpPr>
          <p:nvPr>
            <p:ph type="title"/>
          </p:nvPr>
        </p:nvSpPr>
        <p:spPr>
          <a:xfrm>
            <a:off x="4368253" y="309128"/>
            <a:ext cx="3452446" cy="1325563"/>
          </a:xfrm>
        </p:spPr>
        <p:txBody>
          <a:bodyPr anchor="ctr">
            <a:normAutofit/>
          </a:bodyPr>
          <a:lstStyle/>
          <a:p>
            <a:pPr algn="just"/>
            <a:r>
              <a:rPr lang="fr" sz="3600" dirty="0">
                <a:solidFill>
                  <a:schemeClr val="accent2"/>
                </a:solidFill>
                <a:latin typeface="Calibri Light" panose="020F0302020204030204" pitchFamily="34" charset="0"/>
                <a:cs typeface="Calibri Light" panose="020F0302020204030204" pitchFamily="34" charset="0"/>
              </a:rPr>
              <a:t>D - Les transports</a:t>
            </a:r>
            <a:endParaRPr lang="fr-FR" sz="3600" dirty="0">
              <a:solidFill>
                <a:schemeClr val="accent2"/>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Google Shape;240;p42">
            <a:extLst>
              <a:ext uri="{FF2B5EF4-FFF2-40B4-BE49-F238E27FC236}">
                <a16:creationId xmlns:a16="http://schemas.microsoft.com/office/drawing/2014/main" id="{104157B5-6964-4C4A-9383-76A4E1E4608F}"/>
              </a:ext>
            </a:extLst>
          </p:cNvPr>
          <p:cNvGraphicFramePr/>
          <p:nvPr>
            <p:extLst>
              <p:ext uri="{D42A27DB-BD31-4B8C-83A1-F6EECF244321}">
                <p14:modId xmlns:p14="http://schemas.microsoft.com/office/powerpoint/2010/main" val="4118046481"/>
              </p:ext>
            </p:extLst>
          </p:nvPr>
        </p:nvGraphicFramePr>
        <p:xfrm>
          <a:off x="319792" y="2260007"/>
          <a:ext cx="4827200" cy="4023700"/>
        </p:xfrm>
        <a:graphic>
          <a:graphicData uri="http://schemas.openxmlformats.org/drawingml/2006/table">
            <a:tbl>
              <a:tblPr>
                <a:noFill/>
              </a:tblPr>
              <a:tblGrid>
                <a:gridCol w="1809550">
                  <a:extLst>
                    <a:ext uri="{9D8B030D-6E8A-4147-A177-3AD203B41FA5}">
                      <a16:colId xmlns:a16="http://schemas.microsoft.com/office/drawing/2014/main" val="20000"/>
                    </a:ext>
                  </a:extLst>
                </a:gridCol>
                <a:gridCol w="3017650">
                  <a:extLst>
                    <a:ext uri="{9D8B030D-6E8A-4147-A177-3AD203B41FA5}">
                      <a16:colId xmlns:a16="http://schemas.microsoft.com/office/drawing/2014/main" val="20001"/>
                    </a:ext>
                  </a:extLst>
                </a:gridCol>
              </a:tblGrid>
              <a:tr h="486225">
                <a:tc>
                  <a:txBody>
                    <a:bodyPr/>
                    <a:lstStyle/>
                    <a:p>
                      <a:pPr marL="0" lvl="0" indent="0" algn="ctr" rtl="0">
                        <a:lnSpc>
                          <a:spcPct val="107000"/>
                        </a:lnSpc>
                        <a:spcBef>
                          <a:spcPts val="1200"/>
                        </a:spcBef>
                        <a:spcAft>
                          <a:spcPts val="800"/>
                        </a:spcAft>
                        <a:buNone/>
                      </a:pPr>
                      <a:r>
                        <a:rPr lang="fr" dirty="0">
                          <a:solidFill>
                            <a:schemeClr val="tx1"/>
                          </a:solidFill>
                          <a:latin typeface="Calibri" panose="020F0502020204030204" pitchFamily="34" charset="0"/>
                          <a:ea typeface="Playfair Display"/>
                          <a:cs typeface="Calibri" panose="020F0502020204030204" pitchFamily="34" charset="0"/>
                          <a:sym typeface="Playfair Display"/>
                        </a:rPr>
                        <a:t>Les lois  </a:t>
                      </a:r>
                      <a:endParaRPr dirty="0">
                        <a:solidFill>
                          <a:schemeClr val="tx1"/>
                        </a:solidFill>
                        <a:latin typeface="Calibri" panose="020F0502020204030204" pitchFamily="34" charset="0"/>
                        <a:ea typeface="Playfair Display"/>
                        <a:cs typeface="Calibri" panose="020F0502020204030204" pitchFamily="34" charset="0"/>
                        <a:sym typeface="Playfair Displ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8D08D"/>
                    </a:solidFill>
                  </a:tcPr>
                </a:tc>
                <a:tc>
                  <a:txBody>
                    <a:bodyPr/>
                    <a:lstStyle/>
                    <a:p>
                      <a:pPr marL="0" lvl="0" indent="0" algn="ctr" rtl="0">
                        <a:lnSpc>
                          <a:spcPct val="107000"/>
                        </a:lnSpc>
                        <a:spcBef>
                          <a:spcPts val="1200"/>
                        </a:spcBef>
                        <a:spcAft>
                          <a:spcPts val="800"/>
                        </a:spcAft>
                        <a:buNone/>
                      </a:pPr>
                      <a:r>
                        <a:rPr lang="fr" dirty="0">
                          <a:solidFill>
                            <a:schemeClr val="tx1"/>
                          </a:solidFill>
                          <a:latin typeface="Calibri" panose="020F0502020204030204" pitchFamily="34" charset="0"/>
                          <a:ea typeface="Playfair Display"/>
                          <a:cs typeface="Calibri" panose="020F0502020204030204" pitchFamily="34" charset="0"/>
                          <a:sym typeface="Playfair Display"/>
                        </a:rPr>
                        <a:t>Les objectifs </a:t>
                      </a:r>
                      <a:endParaRPr dirty="0">
                        <a:solidFill>
                          <a:schemeClr val="tx1"/>
                        </a:solidFill>
                        <a:latin typeface="Calibri" panose="020F0502020204030204" pitchFamily="34" charset="0"/>
                        <a:ea typeface="Playfair Display"/>
                        <a:cs typeface="Calibri" panose="020F0502020204030204" pitchFamily="34" charset="0"/>
                        <a:sym typeface="Playfair Displ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1583975">
                <a:tc>
                  <a:txBody>
                    <a:bodyPr/>
                    <a:lstStyle/>
                    <a:p>
                      <a:pPr marL="0" lvl="0" indent="0" algn="ctr" rtl="0">
                        <a:lnSpc>
                          <a:spcPct val="107000"/>
                        </a:lnSpc>
                        <a:spcBef>
                          <a:spcPts val="1200"/>
                        </a:spcBef>
                        <a:spcAft>
                          <a:spcPts val="800"/>
                        </a:spcAft>
                        <a:buClr>
                          <a:schemeClr val="dk2"/>
                        </a:buClr>
                        <a:buSzPts val="1100"/>
                        <a:buFont typeface="Arial"/>
                        <a:buNone/>
                      </a:pPr>
                      <a:r>
                        <a:rPr lang="fr" sz="1300" b="1" dirty="0">
                          <a:solidFill>
                            <a:schemeClr val="tx1"/>
                          </a:solidFill>
                          <a:latin typeface="Calibri" panose="020F0502020204030204" pitchFamily="34" charset="0"/>
                          <a:ea typeface="Playfair Display"/>
                          <a:cs typeface="Calibri" panose="020F0502020204030204" pitchFamily="34" charset="0"/>
                          <a:sym typeface="Playfair Display"/>
                        </a:rPr>
                        <a:t>La loi Grenelle II pour l’environnement publiée le 12 juillet 2010</a:t>
                      </a:r>
                      <a:endParaRPr sz="1600" b="1" dirty="0">
                        <a:solidFill>
                          <a:schemeClr val="tx1"/>
                        </a:solidFill>
                        <a:latin typeface="Calibri" panose="020F0502020204030204" pitchFamily="34" charset="0"/>
                        <a:cs typeface="Calibri" panose="020F0502020204030204" pitchFamily="34" charset="0"/>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8D08D"/>
                    </a:solidFill>
                  </a:tcPr>
                </a:tc>
                <a:tc>
                  <a:txBody>
                    <a:bodyPr/>
                    <a:lstStyle/>
                    <a:p>
                      <a:pPr marL="0" lvl="0" indent="0" algn="ctr" rtl="0">
                        <a:lnSpc>
                          <a:spcPct val="107000"/>
                        </a:lnSpc>
                        <a:spcBef>
                          <a:spcPts val="1200"/>
                        </a:spcBef>
                        <a:spcAft>
                          <a:spcPts val="800"/>
                        </a:spcAft>
                        <a:buClr>
                          <a:schemeClr val="dk2"/>
                        </a:buClr>
                        <a:buSzPts val="1100"/>
                        <a:buFont typeface="Arial"/>
                        <a:buNone/>
                      </a:pPr>
                      <a:r>
                        <a:rPr lang="fr" sz="1300" dirty="0">
                          <a:solidFill>
                            <a:schemeClr val="tx1"/>
                          </a:solidFill>
                          <a:latin typeface="Calibri" panose="020F0502020204030204" pitchFamily="34" charset="0"/>
                          <a:ea typeface="Playfair Display"/>
                          <a:cs typeface="Calibri" panose="020F0502020204030204" pitchFamily="34" charset="0"/>
                          <a:sym typeface="Playfair Display"/>
                        </a:rPr>
                        <a:t>Aborde les possibilités offertes aux autorités organisatrices de transports comme aux collectivités territoriales</a:t>
                      </a:r>
                      <a:endParaRPr sz="1600" dirty="0">
                        <a:solidFill>
                          <a:schemeClr val="tx1"/>
                        </a:solidFill>
                        <a:latin typeface="Calibri" panose="020F0502020204030204" pitchFamily="34" charset="0"/>
                        <a:cs typeface="Calibri" panose="020F0502020204030204" pitchFamily="34" charset="0"/>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953500">
                <a:tc>
                  <a:txBody>
                    <a:bodyPr/>
                    <a:lstStyle/>
                    <a:p>
                      <a:pPr marL="0" lvl="0" indent="0" algn="ctr" rtl="0">
                        <a:lnSpc>
                          <a:spcPct val="107000"/>
                        </a:lnSpc>
                        <a:spcBef>
                          <a:spcPts val="1200"/>
                        </a:spcBef>
                        <a:spcAft>
                          <a:spcPts val="800"/>
                        </a:spcAft>
                        <a:buClr>
                          <a:schemeClr val="dk2"/>
                        </a:buClr>
                        <a:buSzPts val="1100"/>
                        <a:buFont typeface="Arial"/>
                        <a:buNone/>
                      </a:pPr>
                      <a:r>
                        <a:rPr lang="fr" sz="1300" b="1" dirty="0">
                          <a:solidFill>
                            <a:schemeClr val="tx1"/>
                          </a:solidFill>
                          <a:latin typeface="Calibri" panose="020F0502020204030204" pitchFamily="34" charset="0"/>
                          <a:ea typeface="Playfair Display"/>
                          <a:cs typeface="Calibri" panose="020F0502020204030204" pitchFamily="34" charset="0"/>
                          <a:sym typeface="Playfair Display"/>
                        </a:rPr>
                        <a:t>La loi mobilité du 26 décembre 2019 </a:t>
                      </a:r>
                      <a:endParaRPr sz="1600" b="1" dirty="0">
                        <a:solidFill>
                          <a:schemeClr val="tx1"/>
                        </a:solidFill>
                        <a:latin typeface="Calibri" panose="020F0502020204030204" pitchFamily="34" charset="0"/>
                        <a:cs typeface="Calibri" panose="020F0502020204030204" pitchFamily="34" charset="0"/>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A8D08D"/>
                    </a:solidFill>
                  </a:tcPr>
                </a:tc>
                <a:tc>
                  <a:txBody>
                    <a:bodyPr/>
                    <a:lstStyle/>
                    <a:p>
                      <a:pPr marL="0" lvl="0" indent="0" algn="ctr" rtl="0">
                        <a:lnSpc>
                          <a:spcPct val="107000"/>
                        </a:lnSpc>
                        <a:spcBef>
                          <a:spcPts val="1200"/>
                        </a:spcBef>
                        <a:spcAft>
                          <a:spcPts val="800"/>
                        </a:spcAft>
                        <a:buClr>
                          <a:schemeClr val="dk2"/>
                        </a:buClr>
                        <a:buSzPts val="1100"/>
                        <a:buFont typeface="Arial"/>
                        <a:buNone/>
                      </a:pPr>
                      <a:r>
                        <a:rPr lang="fr" sz="1300" dirty="0">
                          <a:solidFill>
                            <a:schemeClr val="tx1"/>
                          </a:solidFill>
                          <a:latin typeface="Calibri" panose="020F0502020204030204" pitchFamily="34" charset="0"/>
                          <a:ea typeface="Playfair Display"/>
                          <a:cs typeface="Calibri" panose="020F0502020204030204" pitchFamily="34" charset="0"/>
                          <a:sym typeface="Playfair Display"/>
                        </a:rPr>
                        <a:t>Transformer la politique de mobilité en mettant en place des transports plus propres</a:t>
                      </a:r>
                      <a:endParaRPr sz="1600" dirty="0">
                        <a:solidFill>
                          <a:schemeClr val="tx1"/>
                        </a:solidFill>
                        <a:latin typeface="Calibri" panose="020F0502020204030204" pitchFamily="34" charset="0"/>
                        <a:cs typeface="Calibri" panose="020F0502020204030204" pitchFamily="34" charset="0"/>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 name="Google Shape;241;p42">
            <a:extLst>
              <a:ext uri="{FF2B5EF4-FFF2-40B4-BE49-F238E27FC236}">
                <a16:creationId xmlns:a16="http://schemas.microsoft.com/office/drawing/2014/main" id="{7292897F-1E0E-F54D-AC92-55BEA1D93BF7}"/>
              </a:ext>
            </a:extLst>
          </p:cNvPr>
          <p:cNvSpPr/>
          <p:nvPr/>
        </p:nvSpPr>
        <p:spPr>
          <a:xfrm>
            <a:off x="5146992" y="4271857"/>
            <a:ext cx="1281600" cy="3933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Espace réservé du contenu 3">
            <a:extLst>
              <a:ext uri="{FF2B5EF4-FFF2-40B4-BE49-F238E27FC236}">
                <a16:creationId xmlns:a16="http://schemas.microsoft.com/office/drawing/2014/main" id="{E44724EC-BCE9-B443-A0BD-049614E8030E}"/>
              </a:ext>
            </a:extLst>
          </p:cNvPr>
          <p:cNvSpPr txBox="1">
            <a:spLocks/>
          </p:cNvSpPr>
          <p:nvPr/>
        </p:nvSpPr>
        <p:spPr>
          <a:xfrm>
            <a:off x="6428592" y="2566776"/>
            <a:ext cx="5443616" cy="38591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342900" algn="just">
              <a:spcBef>
                <a:spcPts val="0"/>
              </a:spcBef>
              <a:buSzPts val="1200"/>
              <a:buFont typeface="Wingdings" pitchFamily="2" charset="2"/>
              <a:buChar char="Ø"/>
            </a:pPr>
            <a:r>
              <a:rPr lang="fr-FR" sz="2400" dirty="0">
                <a:ea typeface="Playfair Display"/>
                <a:cs typeface="Calibri" panose="020F0502020204030204" pitchFamily="34" charset="0"/>
                <a:sym typeface="Playfair Display"/>
              </a:rPr>
              <a:t>La mise en place de </a:t>
            </a:r>
            <a:r>
              <a:rPr lang="fr-FR" sz="2400" b="1" dirty="0">
                <a:ea typeface="Playfair Display"/>
                <a:cs typeface="Calibri" panose="020F0502020204030204" pitchFamily="34" charset="0"/>
                <a:sym typeface="Playfair Display"/>
              </a:rPr>
              <a:t>véhicules électriques</a:t>
            </a:r>
            <a:r>
              <a:rPr lang="fr-FR" sz="2400" dirty="0">
                <a:ea typeface="Playfair Display"/>
                <a:cs typeface="Calibri" panose="020F0502020204030204" pitchFamily="34" charset="0"/>
                <a:sym typeface="Playfair Display"/>
              </a:rPr>
              <a:t> </a:t>
            </a:r>
          </a:p>
          <a:p>
            <a:pPr marL="800100" indent="-342900" algn="just">
              <a:spcBef>
                <a:spcPts val="0"/>
              </a:spcBef>
              <a:buFont typeface="Wingdings" pitchFamily="2" charset="2"/>
              <a:buChar char="Ø"/>
            </a:pPr>
            <a:endParaRPr lang="fr-FR" sz="2400" dirty="0">
              <a:ea typeface="Playfair Display"/>
              <a:cs typeface="Calibri" panose="020F0502020204030204" pitchFamily="34" charset="0"/>
              <a:sym typeface="Playfair Display"/>
            </a:endParaRPr>
          </a:p>
          <a:p>
            <a:pPr marL="495300" indent="-342900" algn="just">
              <a:spcBef>
                <a:spcPts val="0"/>
              </a:spcBef>
              <a:buSzPts val="1200"/>
              <a:buFont typeface="Wingdings" pitchFamily="2" charset="2"/>
              <a:buChar char="Ø"/>
            </a:pPr>
            <a:r>
              <a:rPr lang="fr-FR" sz="2400" dirty="0">
                <a:ea typeface="Playfair Display"/>
                <a:cs typeface="Calibri" panose="020F0502020204030204" pitchFamily="34" charset="0"/>
                <a:sym typeface="Playfair Display"/>
              </a:rPr>
              <a:t>L’utilisation de </a:t>
            </a:r>
            <a:r>
              <a:rPr lang="fr-FR" sz="2400" b="1" dirty="0">
                <a:ea typeface="Playfair Display"/>
                <a:cs typeface="Calibri" panose="020F0502020204030204" pitchFamily="34" charset="0"/>
                <a:sym typeface="Playfair Display"/>
              </a:rPr>
              <a:t>transports en commun et de transports doux (vélo, trottinette,...)</a:t>
            </a:r>
          </a:p>
          <a:p>
            <a:pPr marL="800100" indent="-342900" algn="just">
              <a:spcBef>
                <a:spcPts val="0"/>
              </a:spcBef>
              <a:buFont typeface="Wingdings" pitchFamily="2" charset="2"/>
              <a:buChar char="Ø"/>
            </a:pPr>
            <a:endParaRPr lang="fr-FR" sz="2400" dirty="0">
              <a:ea typeface="Playfair Display"/>
              <a:cs typeface="Calibri" panose="020F0502020204030204" pitchFamily="34" charset="0"/>
              <a:sym typeface="Playfair Display"/>
            </a:endParaRPr>
          </a:p>
          <a:p>
            <a:pPr marL="495300" indent="-342900" algn="just">
              <a:spcBef>
                <a:spcPts val="0"/>
              </a:spcBef>
              <a:buSzPts val="1200"/>
              <a:buFont typeface="Wingdings" pitchFamily="2" charset="2"/>
              <a:buChar char="Ø"/>
            </a:pPr>
            <a:r>
              <a:rPr lang="fr-FR" sz="2400" b="1" dirty="0">
                <a:highlight>
                  <a:schemeClr val="lt1"/>
                </a:highlight>
                <a:ea typeface="Playfair Display"/>
                <a:cs typeface="Calibri" panose="020F0502020204030204" pitchFamily="34" charset="0"/>
                <a:sym typeface="Playfair Display"/>
              </a:rPr>
              <a:t>La mise en place de </a:t>
            </a:r>
            <a:r>
              <a:rPr lang="fr-FR" sz="2000" b="1" dirty="0">
                <a:ea typeface="Playfair Display"/>
                <a:cs typeface="Calibri" panose="020F0502020204030204" pitchFamily="34" charset="0"/>
                <a:sym typeface="Playfair Display"/>
              </a:rPr>
              <a:t>« </a:t>
            </a:r>
            <a:r>
              <a:rPr lang="fr-FR" sz="2400" b="1" dirty="0">
                <a:highlight>
                  <a:schemeClr val="lt1"/>
                </a:highlight>
                <a:ea typeface="Playfair Display"/>
                <a:cs typeface="Calibri" panose="020F0502020204030204" pitchFamily="34" charset="0"/>
                <a:sym typeface="Playfair Display"/>
              </a:rPr>
              <a:t>taxis volants </a:t>
            </a:r>
            <a:r>
              <a:rPr lang="fr-FR" sz="2000" b="1" dirty="0">
                <a:ea typeface="Playfair Display"/>
                <a:cs typeface="Calibri" panose="020F0502020204030204" pitchFamily="34" charset="0"/>
                <a:sym typeface="Playfair Display"/>
              </a:rPr>
              <a:t>»</a:t>
            </a:r>
            <a:r>
              <a:rPr lang="fr-FR" sz="2400" dirty="0">
                <a:highlight>
                  <a:schemeClr val="lt1"/>
                </a:highlight>
                <a:ea typeface="Playfair Display"/>
                <a:cs typeface="Calibri" panose="020F0502020204030204" pitchFamily="34" charset="0"/>
                <a:sym typeface="Playfair Display"/>
              </a:rPr>
              <a:t>. L’objectif est qu’en en 2024, il soit possible d’aller de l'aéroport CDG à un site Olympique.</a:t>
            </a:r>
            <a:endParaRPr lang="fr-FR" sz="3200" dirty="0">
              <a:ea typeface="Playfair Display"/>
              <a:cs typeface="Calibri" panose="020F0502020204030204" pitchFamily="34" charset="0"/>
              <a:sym typeface="Playfair Display"/>
            </a:endParaRPr>
          </a:p>
        </p:txBody>
      </p:sp>
      <p:sp>
        <p:nvSpPr>
          <p:cNvPr id="11" name="Google Shape;242;p42">
            <a:extLst>
              <a:ext uri="{FF2B5EF4-FFF2-40B4-BE49-F238E27FC236}">
                <a16:creationId xmlns:a16="http://schemas.microsoft.com/office/drawing/2014/main" id="{9E5619C3-7602-4D4B-94DA-14FF1D5B981A}"/>
              </a:ext>
            </a:extLst>
          </p:cNvPr>
          <p:cNvSpPr/>
          <p:nvPr/>
        </p:nvSpPr>
        <p:spPr>
          <a:xfrm>
            <a:off x="8154610" y="1770058"/>
            <a:ext cx="2100625" cy="712375"/>
          </a:xfrm>
          <a:prstGeom prst="flowChartPunchedTape">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dirty="0">
                <a:latin typeface="Calibri Light" panose="020F0302020204030204" pitchFamily="34" charset="0"/>
                <a:ea typeface="Playfair Display"/>
                <a:cs typeface="Calibri Light" panose="020F0302020204030204" pitchFamily="34" charset="0"/>
                <a:sym typeface="Playfair Display"/>
              </a:rPr>
              <a:t>Le COJO propose notamment :</a:t>
            </a:r>
            <a:endParaRPr b="1" dirty="0">
              <a:latin typeface="Calibri Light" panose="020F0302020204030204" pitchFamily="34" charset="0"/>
              <a:ea typeface="Playfair Display"/>
              <a:cs typeface="Calibri Light" panose="020F0302020204030204" pitchFamily="34" charset="0"/>
              <a:sym typeface="Playfair Display"/>
            </a:endParaRPr>
          </a:p>
        </p:txBody>
      </p:sp>
    </p:spTree>
    <p:extLst>
      <p:ext uri="{BB962C8B-B14F-4D97-AF65-F5344CB8AC3E}">
        <p14:creationId xmlns:p14="http://schemas.microsoft.com/office/powerpoint/2010/main" val="1835928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45A3C45-84CE-2E46-B9E5-8C3E7EF26EB8}"/>
              </a:ext>
            </a:extLst>
          </p:cNvPr>
          <p:cNvSpPr>
            <a:spLocks noGrp="1"/>
          </p:cNvSpPr>
          <p:nvPr>
            <p:ph type="title"/>
          </p:nvPr>
        </p:nvSpPr>
        <p:spPr>
          <a:xfrm>
            <a:off x="3603322" y="370098"/>
            <a:ext cx="4982308" cy="1325563"/>
          </a:xfrm>
        </p:spPr>
        <p:txBody>
          <a:bodyPr anchor="ctr">
            <a:normAutofit/>
          </a:bodyPr>
          <a:lstStyle/>
          <a:p>
            <a:pPr algn="just"/>
            <a:r>
              <a:rPr lang="en-US" sz="3600" dirty="0">
                <a:solidFill>
                  <a:schemeClr val="accent2"/>
                </a:solidFill>
              </a:rPr>
              <a:t>E - </a:t>
            </a:r>
            <a:r>
              <a:rPr lang="en-US" sz="3600" dirty="0" err="1">
                <a:solidFill>
                  <a:schemeClr val="accent2"/>
                </a:solidFill>
              </a:rPr>
              <a:t>Santé</a:t>
            </a:r>
            <a:r>
              <a:rPr lang="en-US" sz="3600" dirty="0">
                <a:solidFill>
                  <a:schemeClr val="accent2"/>
                </a:solidFill>
              </a:rPr>
              <a:t>, Bruit et </a:t>
            </a:r>
            <a:r>
              <a:rPr lang="en-US" sz="3600" dirty="0" err="1">
                <a:solidFill>
                  <a:schemeClr val="accent2"/>
                </a:solidFill>
              </a:rPr>
              <a:t>Risques</a:t>
            </a:r>
            <a:endParaRPr lang="fr-FR" sz="3600" dirty="0">
              <a:solidFill>
                <a:schemeClr val="accent2"/>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Google Shape;263;p46">
            <a:extLst>
              <a:ext uri="{FF2B5EF4-FFF2-40B4-BE49-F238E27FC236}">
                <a16:creationId xmlns:a16="http://schemas.microsoft.com/office/drawing/2014/main" id="{06C0E6D7-2BE3-C446-B6CE-7A0D4879CE6B}"/>
              </a:ext>
            </a:extLst>
          </p:cNvPr>
          <p:cNvGraphicFramePr/>
          <p:nvPr>
            <p:extLst>
              <p:ext uri="{D42A27DB-BD31-4B8C-83A1-F6EECF244321}">
                <p14:modId xmlns:p14="http://schemas.microsoft.com/office/powerpoint/2010/main" val="1136086021"/>
              </p:ext>
            </p:extLst>
          </p:nvPr>
        </p:nvGraphicFramePr>
        <p:xfrm>
          <a:off x="458616" y="1910161"/>
          <a:ext cx="11274768" cy="2358781"/>
        </p:xfrm>
        <a:graphic>
          <a:graphicData uri="http://schemas.openxmlformats.org/drawingml/2006/table">
            <a:tbl>
              <a:tblPr>
                <a:noFill/>
              </a:tblPr>
              <a:tblGrid>
                <a:gridCol w="2818692">
                  <a:extLst>
                    <a:ext uri="{9D8B030D-6E8A-4147-A177-3AD203B41FA5}">
                      <a16:colId xmlns:a16="http://schemas.microsoft.com/office/drawing/2014/main" val="20000"/>
                    </a:ext>
                  </a:extLst>
                </a:gridCol>
                <a:gridCol w="2818692">
                  <a:extLst>
                    <a:ext uri="{9D8B030D-6E8A-4147-A177-3AD203B41FA5}">
                      <a16:colId xmlns:a16="http://schemas.microsoft.com/office/drawing/2014/main" val="20001"/>
                    </a:ext>
                  </a:extLst>
                </a:gridCol>
                <a:gridCol w="2818692">
                  <a:extLst>
                    <a:ext uri="{9D8B030D-6E8A-4147-A177-3AD203B41FA5}">
                      <a16:colId xmlns:a16="http://schemas.microsoft.com/office/drawing/2014/main" val="20002"/>
                    </a:ext>
                  </a:extLst>
                </a:gridCol>
                <a:gridCol w="2818692">
                  <a:extLst>
                    <a:ext uri="{9D8B030D-6E8A-4147-A177-3AD203B41FA5}">
                      <a16:colId xmlns:a16="http://schemas.microsoft.com/office/drawing/2014/main" val="20003"/>
                    </a:ext>
                  </a:extLst>
                </a:gridCol>
              </a:tblGrid>
              <a:tr h="951117">
                <a:tc>
                  <a:txBody>
                    <a:bodyPr/>
                    <a:lstStyle/>
                    <a:p>
                      <a:pPr marL="0" lvl="0" indent="0" algn="ctr" rtl="0">
                        <a:lnSpc>
                          <a:spcPct val="107000"/>
                        </a:lnSpc>
                        <a:spcBef>
                          <a:spcPts val="1200"/>
                        </a:spcBef>
                        <a:spcAft>
                          <a:spcPts val="1200"/>
                        </a:spcAft>
                        <a:buNone/>
                      </a:pPr>
                      <a:r>
                        <a:rPr lang="fr" sz="1100" b="1" dirty="0">
                          <a:solidFill>
                            <a:schemeClr val="tx1"/>
                          </a:solidFill>
                          <a:latin typeface="Calibri" panose="020F0502020204030204" pitchFamily="34" charset="0"/>
                          <a:ea typeface="Playfair Display"/>
                          <a:cs typeface="Calibri" panose="020F0502020204030204" pitchFamily="34" charset="0"/>
                          <a:sym typeface="Playfair Display"/>
                        </a:rPr>
                        <a:t>La loi bruit du 31 décembre 1992 </a:t>
                      </a:r>
                      <a:endParaRPr b="1" dirty="0">
                        <a:solidFill>
                          <a:schemeClr val="tx1"/>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ctr" rtl="0">
                        <a:lnSpc>
                          <a:spcPct val="107000"/>
                        </a:lnSpc>
                        <a:spcBef>
                          <a:spcPts val="1200"/>
                        </a:spcBef>
                        <a:spcAft>
                          <a:spcPts val="1200"/>
                        </a:spcAft>
                        <a:buNone/>
                      </a:pPr>
                      <a:r>
                        <a:rPr lang="fr" sz="1100" b="1" dirty="0">
                          <a:solidFill>
                            <a:schemeClr val="tx1"/>
                          </a:solidFill>
                          <a:latin typeface="Calibri" panose="020F0502020204030204" pitchFamily="34" charset="0"/>
                          <a:ea typeface="Playfair Display"/>
                          <a:cs typeface="Calibri" panose="020F0502020204030204" pitchFamily="34" charset="0"/>
                          <a:sym typeface="Playfair Display"/>
                        </a:rPr>
                        <a:t>La directive 2002/49/CE sur l’évaluation et la gestion du bruit dans l’environnement</a:t>
                      </a:r>
                      <a:endParaRPr b="1" dirty="0">
                        <a:solidFill>
                          <a:schemeClr val="tx1"/>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ctr" rtl="0">
                        <a:lnSpc>
                          <a:spcPct val="107000"/>
                        </a:lnSpc>
                        <a:spcBef>
                          <a:spcPts val="1200"/>
                        </a:spcBef>
                        <a:spcAft>
                          <a:spcPts val="1200"/>
                        </a:spcAft>
                        <a:buNone/>
                      </a:pPr>
                      <a:r>
                        <a:rPr lang="fr" sz="1100" b="1" dirty="0">
                          <a:solidFill>
                            <a:schemeClr val="tx1"/>
                          </a:solidFill>
                          <a:latin typeface="Calibri" panose="020F0502020204030204" pitchFamily="34" charset="0"/>
                          <a:ea typeface="Playfair Display"/>
                          <a:cs typeface="Calibri" panose="020F0502020204030204" pitchFamily="34" charset="0"/>
                          <a:sym typeface="Playfair Display"/>
                        </a:rPr>
                        <a:t>L’arrêté préfectoral n° 2015-011/SG/</a:t>
                      </a:r>
                      <a:r>
                        <a:rPr lang="fr" sz="1100" b="1" dirty="0" err="1">
                          <a:solidFill>
                            <a:schemeClr val="tx1"/>
                          </a:solidFill>
                          <a:latin typeface="Calibri" panose="020F0502020204030204" pitchFamily="34" charset="0"/>
                          <a:ea typeface="Playfair Display"/>
                          <a:cs typeface="Calibri" panose="020F0502020204030204" pitchFamily="34" charset="0"/>
                          <a:sym typeface="Playfair Display"/>
                        </a:rPr>
                        <a:t>DiCTAJ</a:t>
                      </a:r>
                      <a:r>
                        <a:rPr lang="fr" sz="1100" b="1" dirty="0">
                          <a:solidFill>
                            <a:schemeClr val="tx1"/>
                          </a:solidFill>
                          <a:latin typeface="Calibri" panose="020F0502020204030204" pitchFamily="34" charset="0"/>
                          <a:ea typeface="Playfair Display"/>
                          <a:cs typeface="Calibri" panose="020F0502020204030204" pitchFamily="34" charset="0"/>
                          <a:sym typeface="Playfair Display"/>
                        </a:rPr>
                        <a:t>/BRA/ARS</a:t>
                      </a:r>
                      <a:r>
                        <a:rPr lang="fr" sz="1100" dirty="0">
                          <a:solidFill>
                            <a:schemeClr val="tx1"/>
                          </a:solidFill>
                          <a:latin typeface="Calibri" panose="020F0502020204030204" pitchFamily="34" charset="0"/>
                          <a:ea typeface="Playfair Display"/>
                          <a:cs typeface="Calibri" panose="020F0502020204030204" pitchFamily="34" charset="0"/>
                          <a:sym typeface="Playfair Display"/>
                        </a:rPr>
                        <a:t> </a:t>
                      </a:r>
                      <a:r>
                        <a:rPr lang="fr" sz="1100" b="1" dirty="0">
                          <a:solidFill>
                            <a:schemeClr val="tx1"/>
                          </a:solidFill>
                          <a:latin typeface="Calibri" panose="020F0502020204030204" pitchFamily="34" charset="0"/>
                          <a:ea typeface="Playfair Display"/>
                          <a:cs typeface="Calibri" panose="020F0502020204030204" pitchFamily="34" charset="0"/>
                          <a:sym typeface="Playfair Display"/>
                        </a:rPr>
                        <a:t>du 23 janvier 2015</a:t>
                      </a:r>
                      <a:endParaRPr b="1" dirty="0">
                        <a:solidFill>
                          <a:schemeClr val="tx1"/>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ctr" rtl="0">
                        <a:lnSpc>
                          <a:spcPct val="107000"/>
                        </a:lnSpc>
                        <a:spcBef>
                          <a:spcPts val="1200"/>
                        </a:spcBef>
                        <a:spcAft>
                          <a:spcPts val="1200"/>
                        </a:spcAft>
                        <a:buNone/>
                      </a:pPr>
                      <a:r>
                        <a:rPr lang="fr" sz="1100" b="1">
                          <a:solidFill>
                            <a:schemeClr val="tx1"/>
                          </a:solidFill>
                          <a:highlight>
                            <a:srgbClr val="FFFFFF"/>
                          </a:highlight>
                          <a:latin typeface="Calibri" panose="020F0502020204030204" pitchFamily="34" charset="0"/>
                          <a:ea typeface="Playfair Display"/>
                          <a:cs typeface="Calibri" panose="020F0502020204030204" pitchFamily="34" charset="0"/>
                          <a:sym typeface="Playfair Display"/>
                        </a:rPr>
                        <a:t>Loi de modernisation du système de santé du 26 janvier 2016</a:t>
                      </a:r>
                      <a:endParaRPr sz="700" b="1">
                        <a:solidFill>
                          <a:schemeClr val="tx1"/>
                        </a:solidFill>
                        <a:latin typeface="Calibri" panose="020F0502020204030204" pitchFamily="34" charset="0"/>
                        <a:ea typeface="Playfair Display"/>
                        <a:cs typeface="Calibri" panose="020F0502020204030204" pitchFamily="34" charset="0"/>
                        <a:sym typeface="Playfair Display"/>
                      </a:endParaRPr>
                    </a:p>
                  </a:txBody>
                  <a:tcPr marL="91425" marR="91425" marT="91425" marB="91425"/>
                </a:tc>
                <a:extLst>
                  <a:ext uri="{0D108BD9-81ED-4DB2-BD59-A6C34878D82A}">
                    <a16:rowId xmlns:a16="http://schemas.microsoft.com/office/drawing/2014/main" val="10000"/>
                  </a:ext>
                </a:extLst>
              </a:tr>
              <a:tr h="1407664">
                <a:tc>
                  <a:txBody>
                    <a:bodyPr/>
                    <a:lstStyle/>
                    <a:p>
                      <a:pPr marL="0" lvl="0" indent="0" algn="ctr" rtl="0">
                        <a:lnSpc>
                          <a:spcPct val="107000"/>
                        </a:lnSpc>
                        <a:spcBef>
                          <a:spcPts val="1200"/>
                        </a:spcBef>
                        <a:spcAft>
                          <a:spcPts val="1200"/>
                        </a:spcAft>
                        <a:buNone/>
                      </a:pPr>
                      <a:r>
                        <a:rPr lang="fr" sz="1100" dirty="0">
                          <a:solidFill>
                            <a:schemeClr val="tx1"/>
                          </a:solidFill>
                          <a:latin typeface="Calibri" panose="020F0502020204030204" pitchFamily="34" charset="0"/>
                          <a:ea typeface="Playfair Display"/>
                          <a:cs typeface="Calibri" panose="020F0502020204030204" pitchFamily="34" charset="0"/>
                          <a:sym typeface="Playfair Display"/>
                        </a:rPr>
                        <a:t>Est préventive et curative dans le domaine des transports terrestres et aériens </a:t>
                      </a:r>
                      <a:endParaRPr dirty="0">
                        <a:solidFill>
                          <a:schemeClr val="tx1"/>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ctr" rtl="0">
                        <a:lnSpc>
                          <a:spcPct val="107000"/>
                        </a:lnSpc>
                        <a:spcBef>
                          <a:spcPts val="1200"/>
                        </a:spcBef>
                        <a:spcAft>
                          <a:spcPts val="1200"/>
                        </a:spcAft>
                        <a:buNone/>
                      </a:pPr>
                      <a:r>
                        <a:rPr lang="fr" sz="1100" dirty="0">
                          <a:solidFill>
                            <a:schemeClr val="tx1"/>
                          </a:solidFill>
                          <a:latin typeface="Calibri" panose="020F0502020204030204" pitchFamily="34" charset="0"/>
                          <a:ea typeface="Playfair Display"/>
                          <a:cs typeface="Calibri" panose="020F0502020204030204" pitchFamily="34" charset="0"/>
                          <a:sym typeface="Playfair Display"/>
                        </a:rPr>
                        <a:t>A pour but de réduire éviter, prévenir, ou réduire les effets nocifs sur la santé humaines</a:t>
                      </a:r>
                      <a:endParaRPr dirty="0">
                        <a:solidFill>
                          <a:schemeClr val="tx1"/>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ctr" rtl="0">
                        <a:lnSpc>
                          <a:spcPct val="107000"/>
                        </a:lnSpc>
                        <a:spcBef>
                          <a:spcPts val="1200"/>
                        </a:spcBef>
                        <a:spcAft>
                          <a:spcPts val="1200"/>
                        </a:spcAft>
                        <a:buNone/>
                      </a:pPr>
                      <a:r>
                        <a:rPr lang="fr" sz="1100" dirty="0">
                          <a:solidFill>
                            <a:schemeClr val="tx1"/>
                          </a:solidFill>
                          <a:latin typeface="Calibri" panose="020F0502020204030204" pitchFamily="34" charset="0"/>
                          <a:ea typeface="Playfair Display"/>
                          <a:cs typeface="Calibri" panose="020F0502020204030204" pitchFamily="34" charset="0"/>
                          <a:sym typeface="Playfair Display"/>
                        </a:rPr>
                        <a:t>Porte sur la prévention des nuisances sonores ; rappelle un certain nombre de principes et définit le champ d’application en matière de nuisances sonores</a:t>
                      </a:r>
                      <a:endParaRPr dirty="0">
                        <a:solidFill>
                          <a:schemeClr val="tx1"/>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ctr" rtl="0">
                        <a:lnSpc>
                          <a:spcPct val="107000"/>
                        </a:lnSpc>
                        <a:spcBef>
                          <a:spcPts val="1200"/>
                        </a:spcBef>
                        <a:spcAft>
                          <a:spcPts val="1200"/>
                        </a:spcAft>
                        <a:buNone/>
                      </a:pPr>
                      <a:r>
                        <a:rPr lang="fr" sz="1100" dirty="0">
                          <a:solidFill>
                            <a:schemeClr val="tx1"/>
                          </a:solidFill>
                          <a:latin typeface="Calibri" panose="020F0502020204030204" pitchFamily="34" charset="0"/>
                          <a:ea typeface="Playfair Display"/>
                          <a:cs typeface="Calibri" panose="020F0502020204030204" pitchFamily="34" charset="0"/>
                          <a:sym typeface="Playfair Display"/>
                        </a:rPr>
                        <a:t>A pour but de renforcer la prévention et la promotion de la santé, faciliter au quotidien les parcours de santé, innover pour garantir la pérennité de notre système de santé et renforcer l’efficacité des politiques publiques et la « démocratie sanitaire »</a:t>
                      </a:r>
                      <a:endParaRPr dirty="0">
                        <a:solidFill>
                          <a:schemeClr val="tx1"/>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bl>
          </a:graphicData>
        </a:graphic>
      </p:graphicFrame>
      <p:pic>
        <p:nvPicPr>
          <p:cNvPr id="7" name="Espace réservé du contenu 5">
            <a:extLst>
              <a:ext uri="{FF2B5EF4-FFF2-40B4-BE49-F238E27FC236}">
                <a16:creationId xmlns:a16="http://schemas.microsoft.com/office/drawing/2014/main" id="{5B47D7CE-CA22-B84E-AAF8-9B77B4852328}"/>
              </a:ext>
            </a:extLst>
          </p:cNvPr>
          <p:cNvPicPr>
            <a:picLocks noGrp="1" noChangeAspect="1"/>
          </p:cNvPicPr>
          <p:nvPr>
            <p:ph sz="half" idx="1"/>
          </p:nvPr>
        </p:nvPicPr>
        <p:blipFill rotWithShape="1">
          <a:blip r:embed="rId2"/>
          <a:srcRect l="33019" t="61068" r="28474" b="2385"/>
          <a:stretch/>
        </p:blipFill>
        <p:spPr>
          <a:xfrm>
            <a:off x="4161663" y="4483442"/>
            <a:ext cx="3865626" cy="2136778"/>
          </a:xfrm>
        </p:spPr>
      </p:pic>
    </p:spTree>
    <p:extLst>
      <p:ext uri="{BB962C8B-B14F-4D97-AF65-F5344CB8AC3E}">
        <p14:creationId xmlns:p14="http://schemas.microsoft.com/office/powerpoint/2010/main" val="3336341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re 4">
            <a:extLst>
              <a:ext uri="{FF2B5EF4-FFF2-40B4-BE49-F238E27FC236}">
                <a16:creationId xmlns:a16="http://schemas.microsoft.com/office/drawing/2014/main" id="{BBF00CD3-53F1-4C4B-B732-3B164CFC89B6}"/>
              </a:ext>
            </a:extLst>
          </p:cNvPr>
          <p:cNvSpPr>
            <a:spLocks noGrp="1"/>
          </p:cNvSpPr>
          <p:nvPr>
            <p:ph type="ctrTitle"/>
          </p:nvPr>
        </p:nvSpPr>
        <p:spPr>
          <a:xfrm>
            <a:off x="3315031" y="2929335"/>
            <a:ext cx="5561938" cy="969932"/>
          </a:xfrm>
        </p:spPr>
        <p:txBody>
          <a:bodyPr anchor="ctr">
            <a:normAutofit/>
          </a:bodyPr>
          <a:lstStyle/>
          <a:p>
            <a:r>
              <a:rPr lang="fr" sz="3600" b="1" dirty="0">
                <a:solidFill>
                  <a:schemeClr val="accent6"/>
                </a:solidFill>
                <a:cs typeface="Calibri Light" panose="020F0302020204030204" pitchFamily="34" charset="0"/>
              </a:rPr>
              <a:t>III - Un projet pas si « vert »... </a:t>
            </a:r>
            <a:endParaRPr lang="fr-FR" sz="3600" dirty="0">
              <a:solidFill>
                <a:schemeClr val="accent6"/>
              </a:solidFill>
            </a:endParaRPr>
          </a:p>
        </p:txBody>
      </p:sp>
      <p:sp>
        <p:nvSpPr>
          <p:cNvPr id="31" name="Arc 30">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32">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877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AF2DE5B-58EB-4D41-B111-3C59789279AA}"/>
              </a:ext>
            </a:extLst>
          </p:cNvPr>
          <p:cNvSpPr>
            <a:spLocks noGrp="1"/>
          </p:cNvSpPr>
          <p:nvPr>
            <p:ph type="title"/>
          </p:nvPr>
        </p:nvSpPr>
        <p:spPr>
          <a:xfrm>
            <a:off x="2186940" y="1263662"/>
            <a:ext cx="7818120" cy="1325563"/>
          </a:xfrm>
        </p:spPr>
        <p:txBody>
          <a:bodyPr>
            <a:normAutofit/>
          </a:bodyPr>
          <a:lstStyle/>
          <a:p>
            <a:pPr algn="just"/>
            <a:r>
              <a:rPr lang="fr" sz="3600" dirty="0">
                <a:highlight>
                  <a:srgbClr val="008080"/>
                </a:highlight>
                <a:latin typeface="+mn-lt"/>
                <a:cs typeface="Calibri Light" panose="020F0302020204030204" pitchFamily="34" charset="0"/>
              </a:rPr>
              <a:t>Un impact environnemental indubitable</a:t>
            </a:r>
            <a:endParaRPr lang="fr-FR" sz="3600" dirty="0">
              <a:highlight>
                <a:srgbClr val="008080"/>
              </a:highlight>
              <a:latin typeface="+mn-l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5CF9B1E8-A96B-6940-BEBE-CA9F8E6DE4D0}"/>
              </a:ext>
            </a:extLst>
          </p:cNvPr>
          <p:cNvSpPr>
            <a:spLocks noGrp="1"/>
          </p:cNvSpPr>
          <p:nvPr>
            <p:ph idx="1"/>
          </p:nvPr>
        </p:nvSpPr>
        <p:spPr>
          <a:xfrm>
            <a:off x="1120690" y="2995229"/>
            <a:ext cx="10515600" cy="2459420"/>
          </a:xfrm>
        </p:spPr>
        <p:txBody>
          <a:bodyPr anchor="ctr">
            <a:normAutofit/>
          </a:bodyPr>
          <a:lstStyle/>
          <a:p>
            <a:pPr marL="0" lvl="0" indent="0" algn="just">
              <a:spcBef>
                <a:spcPts val="0"/>
              </a:spcBef>
              <a:buNone/>
            </a:pPr>
            <a:r>
              <a:rPr lang="fr-FR" dirty="0">
                <a:highlight>
                  <a:schemeClr val="lt1"/>
                </a:highlight>
                <a:latin typeface="Calibri" panose="020F0502020204030204" pitchFamily="34" charset="0"/>
                <a:ea typeface="Times New Roman"/>
                <a:cs typeface="Calibri" panose="020F0502020204030204" pitchFamily="34" charset="0"/>
                <a:sym typeface="Times New Roman"/>
              </a:rPr>
              <a:t>Les Jeux Olympiques et Paralympiques de Paris 2024 appelés également JOP « verts » sont </a:t>
            </a:r>
            <a:r>
              <a:rPr lang="fr-FR" b="1" dirty="0">
                <a:highlight>
                  <a:schemeClr val="lt1"/>
                </a:highlight>
                <a:latin typeface="Calibri" panose="020F0502020204030204" pitchFamily="34" charset="0"/>
                <a:ea typeface="Times New Roman"/>
                <a:cs typeface="Calibri" panose="020F0502020204030204" pitchFamily="34" charset="0"/>
                <a:sym typeface="Times New Roman"/>
              </a:rPr>
              <a:t>critiquables sur le plan environnemental</a:t>
            </a:r>
            <a:r>
              <a:rPr lang="fr-FR" dirty="0">
                <a:highlight>
                  <a:schemeClr val="lt1"/>
                </a:highlight>
                <a:latin typeface="Calibri" panose="020F0502020204030204" pitchFamily="34" charset="0"/>
                <a:ea typeface="Times New Roman"/>
                <a:cs typeface="Calibri" panose="020F0502020204030204" pitchFamily="34" charset="0"/>
                <a:sym typeface="Times New Roman"/>
              </a:rPr>
              <a:t>. </a:t>
            </a:r>
          </a:p>
          <a:p>
            <a:pPr marL="0" lvl="0" indent="0" algn="just">
              <a:spcBef>
                <a:spcPts val="0"/>
              </a:spcBef>
              <a:buNone/>
            </a:pPr>
            <a:endParaRPr lang="fr-FR" dirty="0">
              <a:highlight>
                <a:schemeClr val="lt1"/>
              </a:highlight>
              <a:latin typeface="Calibri" panose="020F0502020204030204" pitchFamily="34" charset="0"/>
              <a:ea typeface="Times New Roman"/>
              <a:cs typeface="Calibri" panose="020F0502020204030204" pitchFamily="34" charset="0"/>
              <a:sym typeface="Times New Roman"/>
            </a:endParaRPr>
          </a:p>
          <a:p>
            <a:pPr marL="0" lvl="0" indent="0" algn="just">
              <a:spcBef>
                <a:spcPts val="0"/>
              </a:spcBef>
              <a:buNone/>
            </a:pPr>
            <a:r>
              <a:rPr lang="fr-FR" dirty="0">
                <a:highlight>
                  <a:schemeClr val="lt1"/>
                </a:highlight>
                <a:latin typeface="Calibri" panose="020F0502020204030204" pitchFamily="34" charset="0"/>
                <a:ea typeface="Times New Roman"/>
                <a:cs typeface="Calibri" panose="020F0502020204030204" pitchFamily="34" charset="0"/>
                <a:sym typeface="Times New Roman"/>
              </a:rPr>
              <a:t>Le projet, </a:t>
            </a:r>
            <a:r>
              <a:rPr lang="fr-FR" b="1" dirty="0">
                <a:highlight>
                  <a:schemeClr val="lt1"/>
                </a:highlight>
                <a:latin typeface="Calibri" panose="020F0502020204030204" pitchFamily="34" charset="0"/>
                <a:ea typeface="Times New Roman"/>
                <a:cs typeface="Calibri" panose="020F0502020204030204" pitchFamily="34" charset="0"/>
                <a:sym typeface="Times New Roman"/>
              </a:rPr>
              <a:t>malgré les efforts mis en œuvre</a:t>
            </a:r>
            <a:r>
              <a:rPr lang="fr-FR" dirty="0">
                <a:highlight>
                  <a:schemeClr val="lt1"/>
                </a:highlight>
                <a:latin typeface="Calibri" panose="020F0502020204030204" pitchFamily="34" charset="0"/>
                <a:ea typeface="Times New Roman"/>
                <a:cs typeface="Calibri" panose="020F0502020204030204" pitchFamily="34" charset="0"/>
                <a:sym typeface="Times New Roman"/>
              </a:rPr>
              <a:t>, n’atteint pas ses objectifs escomptés sur plusieurs points. Nous en aborderons certains ci-après. </a:t>
            </a:r>
            <a:endParaRPr lang="fr-FR" dirty="0">
              <a:highlight>
                <a:srgbClr val="FFFF00"/>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137603263"/>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198FDDA3-BE42-E74F-99B5-17FD9823981F}"/>
              </a:ext>
            </a:extLst>
          </p:cNvPr>
          <p:cNvSpPr>
            <a:spLocks noGrp="1"/>
          </p:cNvSpPr>
          <p:nvPr>
            <p:ph type="title"/>
          </p:nvPr>
        </p:nvSpPr>
        <p:spPr>
          <a:xfrm>
            <a:off x="4385837" y="351810"/>
            <a:ext cx="3417277" cy="1325563"/>
          </a:xfrm>
        </p:spPr>
        <p:txBody>
          <a:bodyPr>
            <a:normAutofit/>
          </a:bodyPr>
          <a:lstStyle/>
          <a:p>
            <a:pPr algn="just"/>
            <a:r>
              <a:rPr lang="fr" sz="3600" dirty="0">
                <a:solidFill>
                  <a:schemeClr val="accent2"/>
                </a:solidFill>
                <a:latin typeface="Calibri Light" panose="020F0302020204030204" pitchFamily="34" charset="0"/>
                <a:cs typeface="Calibri Light" panose="020F0302020204030204" pitchFamily="34" charset="0"/>
              </a:rPr>
              <a:t>A - Les transports</a:t>
            </a:r>
            <a:endParaRPr lang="fr-FR" sz="3600" dirty="0">
              <a:solidFill>
                <a:schemeClr val="accent2"/>
              </a:solidFill>
            </a:endParaRPr>
          </a:p>
        </p:txBody>
      </p:sp>
      <p:sp>
        <p:nvSpPr>
          <p:cNvPr id="3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space réservé du contenu 18">
            <a:extLst>
              <a:ext uri="{FF2B5EF4-FFF2-40B4-BE49-F238E27FC236}">
                <a16:creationId xmlns:a16="http://schemas.microsoft.com/office/drawing/2014/main" id="{5F517BFC-92C2-4942-A834-3AC1EC3ECA1B}"/>
              </a:ext>
            </a:extLst>
          </p:cNvPr>
          <p:cNvSpPr txBox="1">
            <a:spLocks noGrp="1"/>
          </p:cNvSpPr>
          <p:nvPr>
            <p:ph idx="1"/>
          </p:nvPr>
        </p:nvSpPr>
        <p:spPr>
          <a:xfrm>
            <a:off x="391886" y="1828801"/>
            <a:ext cx="11300242" cy="4664074"/>
          </a:xfrm>
          <a:prstGeom prst="rect">
            <a:avLst/>
          </a:prstGeom>
        </p:spPr>
        <p:txBody>
          <a:bodyPr anchor="ctr">
            <a:normAutofit lnSpcReduction="10000"/>
          </a:bodyPr>
          <a:lstStyle/>
          <a:p>
            <a:pPr algn="just"/>
            <a:endParaRPr lang="fr-FR" sz="1400" dirty="0">
              <a:latin typeface="Calibri" panose="020F0502020204030204" pitchFamily="34" charset="0"/>
              <a:cs typeface="Calibri" panose="020F0502020204030204" pitchFamily="34" charset="0"/>
            </a:endParaRPr>
          </a:p>
          <a:p>
            <a:pPr marL="0" indent="0" algn="just">
              <a:buNone/>
            </a:pPr>
            <a:r>
              <a:rPr lang="fr-FR" sz="2200" dirty="0">
                <a:latin typeface="Calibri" panose="020F0502020204030204" pitchFamily="34" charset="0"/>
                <a:cs typeface="Calibri" panose="020F0502020204030204" pitchFamily="34" charset="0"/>
              </a:rPr>
              <a:t>La mise en place des véhicule propres et modalités « douces » (vélos, trottinettes), n’empêchera pas une augmentation significative de l'utilisation de modalités de transport bien plus polluantes. </a:t>
            </a:r>
          </a:p>
          <a:p>
            <a:pPr algn="just">
              <a:buFont typeface="Wingdings" panose="05000000000000000000" pitchFamily="2" charset="2"/>
              <a:buChar char="Ø"/>
            </a:pPr>
            <a:r>
              <a:rPr lang="fr-FR" sz="2200" dirty="0">
                <a:latin typeface="Calibri" panose="020F0502020204030204" pitchFamily="34" charset="0"/>
                <a:cs typeface="Calibri" panose="020F0502020204030204" pitchFamily="34" charset="0"/>
              </a:rPr>
              <a:t>En effet, l’augmentation, lors des JOP, des flux de voyageurs, de touristes, et des « acteurs » des JOP eux-mêmes, va entraîner une augmentation de l’utilisation de l’avion, et des véhicules terrestres à moteurs (véhicules de particuliers, taxis…).</a:t>
            </a:r>
          </a:p>
          <a:p>
            <a:pPr algn="just"/>
            <a:endParaRPr lang="fr-FR" sz="2200" dirty="0">
              <a:latin typeface="Calibri" panose="020F0502020204030204" pitchFamily="34" charset="0"/>
              <a:cs typeface="Calibri" panose="020F0502020204030204" pitchFamily="34" charset="0"/>
            </a:endParaRPr>
          </a:p>
          <a:p>
            <a:pPr marL="0" indent="0" algn="just">
              <a:buNone/>
            </a:pPr>
            <a:r>
              <a:rPr lang="fr-FR" sz="2200" b="1" dirty="0">
                <a:latin typeface="Calibri" panose="020F0502020204030204" pitchFamily="34" charset="0"/>
                <a:ea typeface="Times New Roman"/>
                <a:cs typeface="Calibri" panose="020F0502020204030204" pitchFamily="34" charset="0"/>
                <a:sym typeface="Times New Roman"/>
              </a:rPr>
              <a:t>Notons que dans son avis du 22 avril 2020 concernant la ZAC du Village Olympique, l’Autorité environnementale (AE) recommande de caractériser les évolutions de trafic sur les grands axes en périphérie, et d’évaluer leur incidence en termes de circulation.</a:t>
            </a:r>
            <a:r>
              <a:rPr lang="fr-FR" sz="2200" dirty="0">
                <a:latin typeface="Calibri" panose="020F0502020204030204" pitchFamily="34" charset="0"/>
                <a:ea typeface="Times New Roman"/>
                <a:cs typeface="Calibri" panose="020F0502020204030204" pitchFamily="34" charset="0"/>
                <a:sym typeface="Times New Roman"/>
              </a:rPr>
              <a:t> </a:t>
            </a:r>
          </a:p>
          <a:p>
            <a:pPr algn="just">
              <a:buFont typeface="Wingdings" panose="05000000000000000000" pitchFamily="2" charset="2"/>
              <a:buChar char="Ø"/>
            </a:pPr>
            <a:r>
              <a:rPr lang="fr-FR" sz="2200" dirty="0">
                <a:latin typeface="Calibri" panose="020F0502020204030204" pitchFamily="34" charset="0"/>
                <a:ea typeface="Times New Roman"/>
                <a:cs typeface="Calibri" panose="020F0502020204030204" pitchFamily="34" charset="0"/>
                <a:sym typeface="Times New Roman"/>
              </a:rPr>
              <a:t>Est recommandé le développement d’une offre de mobilité alternative, des possibilités de stationnements déportés et réversibles à termes. Le dossier précise que ces pistes de travail sont autorisées par les plans locaux d’urbanisme, « </a:t>
            </a:r>
            <a:r>
              <a:rPr lang="fr-FR" sz="2200" i="1" dirty="0">
                <a:latin typeface="Calibri" panose="020F0502020204030204" pitchFamily="34" charset="0"/>
                <a:ea typeface="Times New Roman"/>
                <a:cs typeface="Calibri" panose="020F0502020204030204" pitchFamily="34" charset="0"/>
                <a:sym typeface="Times New Roman"/>
              </a:rPr>
              <a:t>qui seront éventuellement modifiés si nécessaire afin de pouvoir mettre en œuvre une politique plus ambitieuse relative aux mobilités </a:t>
            </a:r>
            <a:r>
              <a:rPr lang="fr-FR" sz="2200" dirty="0">
                <a:latin typeface="Calibri" panose="020F0502020204030204" pitchFamily="34" charset="0"/>
                <a:ea typeface="Times New Roman"/>
                <a:cs typeface="Calibri" panose="020F0502020204030204" pitchFamily="34" charset="0"/>
                <a:sym typeface="Times New Roman"/>
              </a:rPr>
              <a:t>».</a:t>
            </a:r>
            <a:endParaRPr lang="fr-FR" sz="2200" b="1" dirty="0">
              <a:highlight>
                <a:schemeClr val="lt1"/>
              </a:highlight>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3673379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Espace réservé du contenu 18">
            <a:extLst>
              <a:ext uri="{FF2B5EF4-FFF2-40B4-BE49-F238E27FC236}">
                <a16:creationId xmlns:a16="http://schemas.microsoft.com/office/drawing/2014/main" id="{5F517BFC-92C2-4942-A834-3AC1EC3ECA1B}"/>
              </a:ext>
            </a:extLst>
          </p:cNvPr>
          <p:cNvSpPr txBox="1">
            <a:spLocks noGrp="1"/>
          </p:cNvSpPr>
          <p:nvPr>
            <p:ph idx="1"/>
          </p:nvPr>
        </p:nvSpPr>
        <p:spPr>
          <a:xfrm>
            <a:off x="1222699" y="1965491"/>
            <a:ext cx="9746602" cy="3230880"/>
          </a:xfrm>
          <a:prstGeom prst="rect">
            <a:avLst/>
          </a:prstGeom>
        </p:spPr>
        <p:txBody>
          <a:bodyPr vert="horz" lIns="91440" tIns="45720" rIns="91440" bIns="45720" rtlCol="0" anchor="ctr">
            <a:normAutofit/>
          </a:bodyPr>
          <a:lstStyle/>
          <a:p>
            <a:pPr marL="0" indent="0" algn="just">
              <a:buNone/>
            </a:pPr>
            <a:r>
              <a:rPr lang="fr-FR" sz="1800" b="1" dirty="0"/>
              <a:t>Les mesures « éviter, réduire, compenser » ne semblent pas pleinement mises en œuvre.</a:t>
            </a:r>
          </a:p>
          <a:p>
            <a:pPr algn="just"/>
            <a:endParaRPr lang="fr-FR" sz="1800" b="1" dirty="0"/>
          </a:p>
          <a:p>
            <a:pPr marL="0" indent="0" algn="just">
              <a:buNone/>
            </a:pPr>
            <a:r>
              <a:rPr lang="fr-FR" sz="1800" dirty="0"/>
              <a:t>Avec le déploiement annoncé des « taxis volants », une certaine pollution visuelle est à prévoir. Ce mode de transport, certes novateur, pose certaines questions pour l’heure sans réponses. Quelle acceptabilité par les riverains de ces véhicules, si ceux-ci venaient à se pérenniser ? S’agit-il d’un « gadget » coûteux, ou bien d’un réel moyen de décongestionner les transports ? </a:t>
            </a:r>
          </a:p>
          <a:p>
            <a:pPr algn="just"/>
            <a:endParaRPr lang="fr-FR" sz="1800" dirty="0"/>
          </a:p>
          <a:p>
            <a:pPr marL="0" indent="0" algn="just">
              <a:buNone/>
            </a:pPr>
            <a:r>
              <a:rPr lang="fr-FR" sz="1800" dirty="0"/>
              <a:t>Une seule certitude : si la démonstration pendant les JOP 2024 s’avère vertueuse, il s’agira, pour les entreprises françaises Airbus et Safran - parties prenantes du projet - d’une formidable publicité ainsi que de potentiels futurs marchés à l’international.</a:t>
            </a:r>
          </a:p>
        </p:txBody>
      </p:sp>
      <p:sp>
        <p:nvSpPr>
          <p:cNvPr id="12" name="Rectangle 11">
            <a:extLst>
              <a:ext uri="{FF2B5EF4-FFF2-40B4-BE49-F238E27FC236}">
                <a16:creationId xmlns:a16="http://schemas.microsoft.com/office/drawing/2014/main" id="{FDE213F2-BFC3-B44A-8FED-5823E4B2CFD1}"/>
              </a:ext>
            </a:extLst>
          </p:cNvPr>
          <p:cNvSpPr/>
          <p:nvPr/>
        </p:nvSpPr>
        <p:spPr>
          <a:xfrm>
            <a:off x="0" y="0"/>
            <a:ext cx="3060000" cy="540000"/>
          </a:xfrm>
          <a:prstGeom prst="rect">
            <a:avLst/>
          </a:prstGeom>
          <a:solidFill>
            <a:schemeClr val="accent2"/>
          </a:solidFill>
        </p:spPr>
        <p:txBody>
          <a:bodyPr wrap="square" anchor="ctr">
            <a:spAutoFit/>
          </a:bodyPr>
          <a:lstStyle/>
          <a:p>
            <a:pPr algn="ctr"/>
            <a:r>
              <a:rPr lang="fr" sz="1600" b="1" dirty="0">
                <a:solidFill>
                  <a:schemeClr val="bg1"/>
                </a:solidFill>
                <a:cs typeface="Calibri Light" panose="020F0302020204030204" pitchFamily="34" charset="0"/>
              </a:rPr>
              <a:t>A - Les transports</a:t>
            </a:r>
            <a:endParaRPr lang="fr-FR" sz="1600" b="1" dirty="0">
              <a:ln>
                <a:solidFill>
                  <a:schemeClr val="accent2"/>
                </a:solidFill>
              </a:ln>
              <a:solidFill>
                <a:schemeClr val="bg1"/>
              </a:solidFill>
            </a:endParaRPr>
          </a:p>
        </p:txBody>
      </p:sp>
    </p:spTree>
    <p:extLst>
      <p:ext uri="{BB962C8B-B14F-4D97-AF65-F5344CB8AC3E}">
        <p14:creationId xmlns:p14="http://schemas.microsoft.com/office/powerpoint/2010/main" val="25414814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47ED06FF-EB2F-D943-B10A-A06FA7C85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32">
            <a:extLst>
              <a:ext uri="{FF2B5EF4-FFF2-40B4-BE49-F238E27FC236}">
                <a16:creationId xmlns:a16="http://schemas.microsoft.com/office/drawing/2014/main" id="{069C184C-2145-A44A-B83E-5541EB4FB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Arc 5">
            <a:extLst>
              <a:ext uri="{FF2B5EF4-FFF2-40B4-BE49-F238E27FC236}">
                <a16:creationId xmlns:a16="http://schemas.microsoft.com/office/drawing/2014/main" id="{C32CF8CB-5325-294B-9C4E-17B9B394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Espace réservé du contenu 8">
            <a:extLst>
              <a:ext uri="{FF2B5EF4-FFF2-40B4-BE49-F238E27FC236}">
                <a16:creationId xmlns:a16="http://schemas.microsoft.com/office/drawing/2014/main" id="{2FF1A755-C53D-124D-B9B5-8D4E29F5132A}"/>
              </a:ext>
            </a:extLst>
          </p:cNvPr>
          <p:cNvSpPr txBox="1">
            <a:spLocks/>
          </p:cNvSpPr>
          <p:nvPr/>
        </p:nvSpPr>
        <p:spPr>
          <a:xfrm>
            <a:off x="902109" y="1322269"/>
            <a:ext cx="10387782" cy="421346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b="1" dirty="0">
                <a:latin typeface="Calibri" panose="020F0502020204030204" pitchFamily="34" charset="0"/>
                <a:cs typeface="Calibri" panose="020F0502020204030204" pitchFamily="34" charset="0"/>
              </a:rPr>
              <a:t>Exemple  : le retard de livraison du « Charles-de-Gaulle Express »</a:t>
            </a:r>
          </a:p>
          <a:p>
            <a:pPr marL="0" indent="0" algn="just">
              <a:buNone/>
            </a:pPr>
            <a:r>
              <a:rPr lang="fr-FR" sz="1600" dirty="0">
                <a:latin typeface="Calibri" panose="020F0502020204030204" pitchFamily="34" charset="0"/>
                <a:cs typeface="Calibri" panose="020F0502020204030204" pitchFamily="34" charset="0"/>
              </a:rPr>
              <a:t>Un projet de liaison directe CDG Express, projet de liaison ferroviaire en région Île-de-France, entre  l'aéroport de Paris-Charles-de-Gaulle et la gare de Paris-Est, </a:t>
            </a:r>
            <a:r>
              <a:rPr lang="fr-FR" sz="1600" b="1" dirty="0">
                <a:latin typeface="Calibri" panose="020F0502020204030204" pitchFamily="34" charset="0"/>
                <a:cs typeface="Calibri" panose="020F0502020204030204" pitchFamily="34" charset="0"/>
              </a:rPr>
              <a:t>qui aurait eu pour avantage de délester le RER B, déjà surchargé, ainsi que les autoroutes A1 et A3, saturées, ne verra pas le jour pour les JOP 2024</a:t>
            </a:r>
            <a:r>
              <a:rPr lang="fr-FR" sz="1600" dirty="0">
                <a:latin typeface="Calibri" panose="020F0502020204030204" pitchFamily="34" charset="0"/>
                <a:cs typeface="Calibri" panose="020F0502020204030204" pitchFamily="34" charset="0"/>
              </a:rPr>
              <a:t>. Il était originellement prévu pour les JOP 2024, mais ne sera pas prêt à temps, notamment du fait de décisions judiciaires l’ayant retardé. </a:t>
            </a:r>
          </a:p>
          <a:p>
            <a:pPr marL="0" indent="0" algn="just">
              <a:buNone/>
            </a:pPr>
            <a:r>
              <a:rPr lang="fr-FR" sz="1600" b="1" dirty="0">
                <a:latin typeface="Calibri" panose="020F0502020204030204" pitchFamily="34" charset="0"/>
                <a:cs typeface="Calibri" panose="020F0502020204030204" pitchFamily="34" charset="0"/>
              </a:rPr>
              <a:t>Ce moyen de transport, qui aurait été un moyen alternatif intéressant aux véhicules émetteurs de CO2, a pris trop de retard pour être prêt pour les JOP de 2024. </a:t>
            </a:r>
          </a:p>
          <a:p>
            <a:pPr marL="0" indent="0" algn="just">
              <a:buNone/>
            </a:pPr>
            <a:r>
              <a:rPr lang="fr-FR" sz="1600" b="1" dirty="0">
                <a:latin typeface="Calibri" panose="020F0502020204030204" pitchFamily="34" charset="0"/>
                <a:cs typeface="Calibri" panose="020F0502020204030204" pitchFamily="34" charset="0"/>
              </a:rPr>
              <a:t>Il en résultera nécessairement une hausse des trajets en véhicules polluants </a:t>
            </a:r>
            <a:r>
              <a:rPr lang="fr-FR" sz="1600" dirty="0">
                <a:latin typeface="Calibri" panose="020F0502020204030204" pitchFamily="34" charset="0"/>
                <a:cs typeface="Calibri" panose="020F0502020204030204" pitchFamily="34" charset="0"/>
              </a:rPr>
              <a:t>à prévoir pendant la période des JOP 2024 pour les personnes atterrissant à l’aéroport CDG et souhaitant se rendre sur les sites des Jeux. </a:t>
            </a:r>
          </a:p>
          <a:p>
            <a:pPr marL="0" indent="0" algn="just">
              <a:buNone/>
            </a:pPr>
            <a:r>
              <a:rPr lang="fr-FR" sz="1600" b="1" dirty="0">
                <a:latin typeface="Calibri" panose="020F0502020204030204" pitchFamily="34" charset="0"/>
                <a:cs typeface="Calibri" panose="020F0502020204030204" pitchFamily="34" charset="0"/>
              </a:rPr>
              <a:t>Notons, que, l’annulation originelle de l’autorisation environnementale par le TA de Montreuil de ce projet de « CDG Express » se base, comme pour une autre décision concernant le Village des Médias (voir plus loin), sur une atteinte disproportionnée aux espèces protégées. </a:t>
            </a:r>
          </a:p>
          <a:p>
            <a:pPr algn="just"/>
            <a:endParaRPr lang="fr-FR" sz="1600" b="1" dirty="0">
              <a:latin typeface="Calibri" panose="020F0502020204030204" pitchFamily="34" charset="0"/>
              <a:cs typeface="Calibri" panose="020F0502020204030204" pitchFamily="34" charset="0"/>
            </a:endParaRPr>
          </a:p>
          <a:p>
            <a:pPr marL="0" indent="0" algn="just">
              <a:buNone/>
            </a:pPr>
            <a:r>
              <a:rPr lang="fr-FR" sz="1600" dirty="0">
                <a:latin typeface="Calibri" panose="020F0502020204030204" pitchFamily="34" charset="0"/>
                <a:cs typeface="Calibri" panose="020F0502020204030204" pitchFamily="34" charset="0"/>
              </a:rPr>
              <a:t>Le juge administratif joue ici pleinement son rôle de « défenseur de l’environnement », du moins, il cherche à éviter que les normes environnementales fassent l’objet d’un trop grand nombre de dérogations (voir ci-après).</a:t>
            </a:r>
          </a:p>
        </p:txBody>
      </p:sp>
      <p:sp>
        <p:nvSpPr>
          <p:cNvPr id="7" name="Rectangle 6">
            <a:extLst>
              <a:ext uri="{FF2B5EF4-FFF2-40B4-BE49-F238E27FC236}">
                <a16:creationId xmlns:a16="http://schemas.microsoft.com/office/drawing/2014/main" id="{E90B7A54-BE92-3B44-98B1-CB063AD9EB2C}"/>
              </a:ext>
            </a:extLst>
          </p:cNvPr>
          <p:cNvSpPr/>
          <p:nvPr/>
        </p:nvSpPr>
        <p:spPr>
          <a:xfrm>
            <a:off x="0" y="0"/>
            <a:ext cx="3060000" cy="540000"/>
          </a:xfrm>
          <a:prstGeom prst="rect">
            <a:avLst/>
          </a:prstGeom>
          <a:solidFill>
            <a:schemeClr val="accent2"/>
          </a:solidFill>
        </p:spPr>
        <p:txBody>
          <a:bodyPr wrap="square" anchor="ctr">
            <a:spAutoFit/>
          </a:bodyPr>
          <a:lstStyle/>
          <a:p>
            <a:pPr algn="ctr"/>
            <a:r>
              <a:rPr lang="fr" sz="1600" b="1" dirty="0">
                <a:solidFill>
                  <a:schemeClr val="bg1"/>
                </a:solidFill>
                <a:cs typeface="Calibri Light" panose="020F0302020204030204" pitchFamily="34" charset="0"/>
              </a:rPr>
              <a:t>A - Les transports</a:t>
            </a:r>
            <a:endParaRPr lang="fr-FR" sz="1600" b="1" dirty="0">
              <a:ln>
                <a:solidFill>
                  <a:schemeClr val="accent2"/>
                </a:solidFill>
              </a:ln>
              <a:solidFill>
                <a:schemeClr val="bg1"/>
              </a:solidFill>
            </a:endParaRPr>
          </a:p>
        </p:txBody>
      </p:sp>
    </p:spTree>
    <p:extLst>
      <p:ext uri="{BB962C8B-B14F-4D97-AF65-F5344CB8AC3E}">
        <p14:creationId xmlns:p14="http://schemas.microsoft.com/office/powerpoint/2010/main" val="285263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DEB8EFE-6DD4-0143-B5BC-D809B7ACB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32">
            <a:extLst>
              <a:ext uri="{FF2B5EF4-FFF2-40B4-BE49-F238E27FC236}">
                <a16:creationId xmlns:a16="http://schemas.microsoft.com/office/drawing/2014/main" id="{583B3818-8B6B-2F41-9ACB-A6626E206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Arc 3">
            <a:extLst>
              <a:ext uri="{FF2B5EF4-FFF2-40B4-BE49-F238E27FC236}">
                <a16:creationId xmlns:a16="http://schemas.microsoft.com/office/drawing/2014/main" id="{005B10A1-CC61-C04D-821C-4CD9F6692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2" descr="Pourquoi le CDG Express ne devrait pas être prêt pour les JO 2024">
            <a:extLst>
              <a:ext uri="{FF2B5EF4-FFF2-40B4-BE49-F238E27FC236}">
                <a16:creationId xmlns:a16="http://schemas.microsoft.com/office/drawing/2014/main" id="{02B8C6C5-1358-954C-80B9-86F57891E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20" y="653936"/>
            <a:ext cx="7218439" cy="413857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05CC98EE-2BD8-0545-8C9A-6E8452DEC1DD}"/>
              </a:ext>
            </a:extLst>
          </p:cNvPr>
          <p:cNvSpPr txBox="1"/>
          <p:nvPr/>
        </p:nvSpPr>
        <p:spPr>
          <a:xfrm>
            <a:off x="7948246" y="1026510"/>
            <a:ext cx="3889842" cy="4185761"/>
          </a:xfrm>
          <a:prstGeom prst="rect">
            <a:avLst/>
          </a:prstGeom>
          <a:noFill/>
        </p:spPr>
        <p:txBody>
          <a:bodyPr wrap="square" anchor="ctr">
            <a:spAutoFit/>
          </a:bodyPr>
          <a:lstStyle/>
          <a:p>
            <a:pPr algn="ctr"/>
            <a:r>
              <a:rPr lang="fr-FR" sz="1400" b="1" dirty="0">
                <a:latin typeface="Calibri" panose="020F0502020204030204" pitchFamily="34" charset="0"/>
                <a:cs typeface="Calibri" panose="020F0502020204030204" pitchFamily="34" charset="0"/>
              </a:rPr>
              <a:t>1ère phase : </a:t>
            </a:r>
            <a:r>
              <a:rPr lang="fr-FR" sz="1400" b="1" dirty="0">
                <a:solidFill>
                  <a:srgbClr val="0070C0"/>
                </a:solidFill>
                <a:latin typeface="Calibri" panose="020F0502020204030204" pitchFamily="34" charset="0"/>
                <a:cs typeface="Calibri" panose="020F0502020204030204" pitchFamily="34" charset="0"/>
              </a:rPr>
              <a:t>TA Montreuil, 9 novembre 2020</a:t>
            </a:r>
          </a:p>
          <a:p>
            <a:pPr algn="ctr"/>
            <a:endParaRPr lang="fr-FR" sz="1400" dirty="0">
              <a:latin typeface="Calibri" panose="020F0502020204030204" pitchFamily="34" charset="0"/>
              <a:cs typeface="Calibri" panose="020F0502020204030204" pitchFamily="34" charset="0"/>
            </a:endParaRPr>
          </a:p>
          <a:p>
            <a:pPr algn="just"/>
            <a:r>
              <a:rPr lang="fr-FR" sz="1400" dirty="0">
                <a:latin typeface="Calibri" panose="020F0502020204030204" pitchFamily="34" charset="0"/>
                <a:cs typeface="Calibri" panose="020F0502020204030204" pitchFamily="34" charset="0"/>
              </a:rPr>
              <a:t>    Le Tribunal administratif de Montreuil annule l’autorisation environnementale accordée le 11 février 2019 en tant qu’elle permet de déroger à l’interdiction de porter atteinte aux espèces protégées.</a:t>
            </a:r>
          </a:p>
          <a:p>
            <a:pPr algn="just"/>
            <a:endParaRPr lang="fr-FR" sz="1400" dirty="0">
              <a:latin typeface="Calibri" panose="020F0502020204030204" pitchFamily="34" charset="0"/>
              <a:cs typeface="Calibri" panose="020F0502020204030204" pitchFamily="34" charset="0"/>
            </a:endParaRPr>
          </a:p>
          <a:p>
            <a:pPr algn="just"/>
            <a:r>
              <a:rPr lang="fr-FR" sz="1400" dirty="0">
                <a:latin typeface="Calibri" panose="020F0502020204030204" pitchFamily="34" charset="0"/>
                <a:cs typeface="Calibri" panose="020F0502020204030204" pitchFamily="34" charset="0"/>
              </a:rPr>
              <a:t>D’autre part, le tribunal a relevé, conformément à </a:t>
            </a:r>
            <a:r>
              <a:rPr lang="fr-FR" sz="1400" dirty="0">
                <a:solidFill>
                  <a:srgbClr val="0070C0"/>
                </a:solidFill>
                <a:latin typeface="Calibri" panose="020F0502020204030204" pitchFamily="34" charset="0"/>
                <a:cs typeface="Calibri" panose="020F0502020204030204" pitchFamily="34" charset="0"/>
              </a:rPr>
              <a:t>l’article L. 411-2 du Code de l’Environnement </a:t>
            </a:r>
            <a:r>
              <a:rPr lang="fr-FR" sz="1400" dirty="0">
                <a:latin typeface="Calibri" panose="020F0502020204030204" pitchFamily="34" charset="0"/>
                <a:cs typeface="Calibri" panose="020F0502020204030204" pitchFamily="34" charset="0"/>
              </a:rPr>
              <a:t>et à la jurisprudence, qu’une dérogation ne peut être accordée à l’interdiction prévue par la loi de porter atteinte à des espèces protégées que s’il répond « </a:t>
            </a:r>
            <a:r>
              <a:rPr lang="fr-FR" sz="1400" i="1" dirty="0">
                <a:solidFill>
                  <a:srgbClr val="0070C0"/>
                </a:solidFill>
                <a:latin typeface="Calibri" panose="020F0502020204030204" pitchFamily="34" charset="0"/>
                <a:cs typeface="Calibri" panose="020F0502020204030204" pitchFamily="34" charset="0"/>
              </a:rPr>
              <a:t>par sa nature et compte tenu des intérêts économiques et sociaux en jeu (….) à une raison impérative d’intérêt public majeur </a:t>
            </a:r>
            <a:r>
              <a:rPr lang="fr-FR" sz="1400" dirty="0">
                <a:latin typeface="Calibri" panose="020F0502020204030204" pitchFamily="34" charset="0"/>
                <a:cs typeface="Calibri" panose="020F0502020204030204" pitchFamily="34" charset="0"/>
              </a:rPr>
              <a:t>». Or, il a estimé qu’à la date de son jugement, et au vu des éléments du dossier, cette qualification ne pouvait être donnée au projet.</a:t>
            </a:r>
          </a:p>
        </p:txBody>
      </p:sp>
      <p:sp>
        <p:nvSpPr>
          <p:cNvPr id="9" name="ZoneTexte 8">
            <a:extLst>
              <a:ext uri="{FF2B5EF4-FFF2-40B4-BE49-F238E27FC236}">
                <a16:creationId xmlns:a16="http://schemas.microsoft.com/office/drawing/2014/main" id="{BEE3FF77-4902-8246-84CF-5A523F51E970}"/>
              </a:ext>
            </a:extLst>
          </p:cNvPr>
          <p:cNvSpPr txBox="1"/>
          <p:nvPr/>
        </p:nvSpPr>
        <p:spPr>
          <a:xfrm>
            <a:off x="2700485" y="4890841"/>
            <a:ext cx="5247761" cy="1384995"/>
          </a:xfrm>
          <a:prstGeom prst="rect">
            <a:avLst/>
          </a:prstGeom>
          <a:noFill/>
        </p:spPr>
        <p:txBody>
          <a:bodyPr wrap="square" anchor="ctr">
            <a:spAutoFit/>
          </a:bodyPr>
          <a:lstStyle/>
          <a:p>
            <a:pPr algn="ctr"/>
            <a:r>
              <a:rPr lang="fr-FR" sz="1400" b="1" dirty="0">
                <a:cs typeface="Calibri" panose="020F0502020204030204" pitchFamily="34" charset="0"/>
              </a:rPr>
              <a:t>2ème phase : </a:t>
            </a:r>
            <a:r>
              <a:rPr lang="fr-FR" sz="1400" b="1" dirty="0">
                <a:solidFill>
                  <a:srgbClr val="0070C0"/>
                </a:solidFill>
                <a:cs typeface="Calibri" panose="020F0502020204030204" pitchFamily="34" charset="0"/>
              </a:rPr>
              <a:t>CAA Paris, 18 mars 2021</a:t>
            </a:r>
          </a:p>
          <a:p>
            <a:pPr algn="ctr"/>
            <a:endParaRPr lang="fr-FR" sz="1400" dirty="0">
              <a:cs typeface="Calibri" panose="020F0502020204030204" pitchFamily="34" charset="0"/>
            </a:endParaRPr>
          </a:p>
          <a:p>
            <a:pPr algn="just"/>
            <a:r>
              <a:rPr lang="fr-FR" sz="1400" dirty="0">
                <a:cs typeface="Calibri" panose="020F0502020204030204" pitchFamily="34" charset="0"/>
              </a:rPr>
              <a:t>La Cour administrative d'appel de Paris a suspendu, dans l'attente du jugement définitif, la décision du tribunal administratif de Montreuil du 9 novembre 2020 qui avait annulé l'autorisation environnementale du projet.</a:t>
            </a:r>
            <a:endParaRPr lang="fr-FR" sz="2000" dirty="0"/>
          </a:p>
        </p:txBody>
      </p:sp>
      <p:sp>
        <p:nvSpPr>
          <p:cNvPr id="10" name="Rectangle 9">
            <a:extLst>
              <a:ext uri="{FF2B5EF4-FFF2-40B4-BE49-F238E27FC236}">
                <a16:creationId xmlns:a16="http://schemas.microsoft.com/office/drawing/2014/main" id="{DDE980E7-96EA-3F40-A07B-B535EA5DFF16}"/>
              </a:ext>
            </a:extLst>
          </p:cNvPr>
          <p:cNvSpPr/>
          <p:nvPr/>
        </p:nvSpPr>
        <p:spPr>
          <a:xfrm>
            <a:off x="0" y="0"/>
            <a:ext cx="3060000" cy="540000"/>
          </a:xfrm>
          <a:prstGeom prst="rect">
            <a:avLst/>
          </a:prstGeom>
          <a:solidFill>
            <a:schemeClr val="accent2"/>
          </a:solidFill>
        </p:spPr>
        <p:txBody>
          <a:bodyPr wrap="square" anchor="ctr">
            <a:spAutoFit/>
          </a:bodyPr>
          <a:lstStyle/>
          <a:p>
            <a:pPr algn="ctr"/>
            <a:r>
              <a:rPr lang="fr" sz="1600" b="1" dirty="0">
                <a:solidFill>
                  <a:schemeClr val="bg1"/>
                </a:solidFill>
                <a:cs typeface="Calibri Light" panose="020F0302020204030204" pitchFamily="34" charset="0"/>
              </a:rPr>
              <a:t>A - Les transports</a:t>
            </a:r>
            <a:endParaRPr lang="fr-FR" sz="1600" b="1" dirty="0">
              <a:ln>
                <a:solidFill>
                  <a:schemeClr val="accent2"/>
                </a:solidFill>
              </a:ln>
              <a:solidFill>
                <a:schemeClr val="bg1"/>
              </a:solidFill>
            </a:endParaRPr>
          </a:p>
        </p:txBody>
      </p:sp>
    </p:spTree>
    <p:extLst>
      <p:ext uri="{BB962C8B-B14F-4D97-AF65-F5344CB8AC3E}">
        <p14:creationId xmlns:p14="http://schemas.microsoft.com/office/powerpoint/2010/main" val="36606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499E0815-06DC-E142-9D01-AC0554E9655A}"/>
              </a:ext>
            </a:extLst>
          </p:cNvPr>
          <p:cNvSpPr>
            <a:spLocks noGrp="1"/>
          </p:cNvSpPr>
          <p:nvPr>
            <p:ph type="title"/>
          </p:nvPr>
        </p:nvSpPr>
        <p:spPr>
          <a:xfrm>
            <a:off x="3700037" y="351810"/>
            <a:ext cx="4788877" cy="1325563"/>
          </a:xfrm>
        </p:spPr>
        <p:txBody>
          <a:bodyPr>
            <a:normAutofit/>
          </a:bodyPr>
          <a:lstStyle/>
          <a:p>
            <a:pPr algn="just"/>
            <a:r>
              <a:rPr lang="fr" sz="3600" dirty="0">
                <a:solidFill>
                  <a:schemeClr val="accent2"/>
                </a:solidFill>
                <a:latin typeface="Calibri Light" panose="020F0302020204030204" pitchFamily="34" charset="0"/>
                <a:cs typeface="Calibri Light" panose="020F0302020204030204" pitchFamily="34" charset="0"/>
              </a:rPr>
              <a:t>B – Gestion des déchets</a:t>
            </a:r>
            <a:endParaRPr lang="fr-FR" sz="3600" dirty="0">
              <a:solidFill>
                <a:schemeClr val="accent2"/>
              </a:solidFill>
            </a:endParaRP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space réservé du contenu 5">
            <a:extLst>
              <a:ext uri="{FF2B5EF4-FFF2-40B4-BE49-F238E27FC236}">
                <a16:creationId xmlns:a16="http://schemas.microsoft.com/office/drawing/2014/main" id="{CD250DC5-47CD-F646-8FB1-FD11FD3B0170}"/>
              </a:ext>
            </a:extLst>
          </p:cNvPr>
          <p:cNvSpPr>
            <a:spLocks noGrp="1"/>
          </p:cNvSpPr>
          <p:nvPr>
            <p:ph idx="1"/>
          </p:nvPr>
        </p:nvSpPr>
        <p:spPr>
          <a:xfrm>
            <a:off x="838200" y="1929384"/>
            <a:ext cx="10515600" cy="4251960"/>
          </a:xfrm>
        </p:spPr>
        <p:txBody>
          <a:bodyPr anchor="ctr">
            <a:normAutofit/>
          </a:bodyPr>
          <a:lstStyle/>
          <a:p>
            <a:pPr marL="457200" lvl="0" indent="0" algn="just">
              <a:spcBef>
                <a:spcPts val="0"/>
              </a:spcBef>
              <a:buClr>
                <a:srgbClr val="000000"/>
              </a:buClr>
              <a:buNone/>
              <a:defRPr/>
            </a:pPr>
            <a:r>
              <a:rPr lang="fr-FR" sz="1700" b="1" kern="0" dirty="0">
                <a:highlight>
                  <a:srgbClr val="FFFFFF"/>
                </a:highlight>
                <a:latin typeface="Calibri" panose="020F0502020204030204" pitchFamily="34" charset="0"/>
                <a:ea typeface="Times New Roman"/>
                <a:cs typeface="Calibri" panose="020F0502020204030204" pitchFamily="34" charset="0"/>
                <a:sym typeface="Times New Roman"/>
              </a:rPr>
              <a:t>Paris 2024 mise sur une stratégie « Objectif Zéro Déchet » pour les Jeux.</a:t>
            </a:r>
          </a:p>
          <a:p>
            <a:pPr marL="457200" lvl="0" indent="0" algn="just">
              <a:spcBef>
                <a:spcPts val="0"/>
              </a:spcBef>
              <a:buClr>
                <a:srgbClr val="000000"/>
              </a:buClr>
              <a:buNone/>
              <a:defRPr/>
            </a:pPr>
            <a:r>
              <a:rPr lang="fr-FR" sz="1700" kern="0" dirty="0">
                <a:highlight>
                  <a:srgbClr val="FFFFFF"/>
                </a:highlight>
                <a:latin typeface="Calibri" panose="020F0502020204030204" pitchFamily="34" charset="0"/>
                <a:ea typeface="Times New Roman"/>
                <a:cs typeface="Calibri" panose="020F0502020204030204" pitchFamily="34" charset="0"/>
                <a:sym typeface="Times New Roman"/>
              </a:rPr>
              <a:t>Le Comité de candidature a l’ambition de proposer les premiers JOP « Objectif Zéro Déchet », en partenariat avec la société SUEZ, partenaire de la candidature.</a:t>
            </a:r>
          </a:p>
          <a:p>
            <a:pPr marL="457200" lvl="0" indent="0" algn="just">
              <a:spcBef>
                <a:spcPts val="0"/>
              </a:spcBef>
              <a:buClr>
                <a:srgbClr val="000000"/>
              </a:buClr>
              <a:buNone/>
              <a:defRPr/>
            </a:pPr>
            <a:endParaRPr lang="fr-FR" sz="1700" dirty="0">
              <a:highlight>
                <a:srgbClr val="FFFFFF"/>
              </a:highlight>
              <a:latin typeface="Calibri" panose="020F0502020204030204" pitchFamily="34" charset="0"/>
              <a:ea typeface="Times New Roman"/>
              <a:cs typeface="Calibri" panose="020F0502020204030204" pitchFamily="34" charset="0"/>
              <a:sym typeface="Times New Roman"/>
            </a:endParaRPr>
          </a:p>
          <a:p>
            <a:pPr marL="514350" indent="-285750" algn="just">
              <a:buFont typeface="Wingdings" pitchFamily="2" charset="2"/>
              <a:buChar char="Ø"/>
              <a:defRPr/>
            </a:pPr>
            <a:r>
              <a:rPr lang="fr-FR" sz="1700" b="1" dirty="0">
                <a:latin typeface="Calibri" panose="020F0502020204030204" pitchFamily="34" charset="0"/>
                <a:cs typeface="Calibri" panose="020F0502020204030204" pitchFamily="34" charset="0"/>
              </a:rPr>
              <a:t>Avant les Jeux </a:t>
            </a:r>
            <a:r>
              <a:rPr lang="fr-FR" sz="1700" dirty="0">
                <a:latin typeface="Calibri" panose="020F0502020204030204" pitchFamily="34" charset="0"/>
                <a:cs typeface="Calibri" panose="020F0502020204030204" pitchFamily="34" charset="0"/>
              </a:rPr>
              <a:t>(prévention et implication) : 95% des déchets réutilisés ou recyclés grâce à des achats durables, des flux de réutilisation prédéfinis et des formations pour les professionnels. </a:t>
            </a:r>
          </a:p>
          <a:p>
            <a:pPr marL="514350" indent="-285750" algn="just">
              <a:buFont typeface="Wingdings" pitchFamily="2" charset="2"/>
              <a:buChar char="Ø"/>
              <a:defRPr/>
            </a:pPr>
            <a:endParaRPr lang="fr-FR" sz="1700" dirty="0">
              <a:latin typeface="Calibri" panose="020F0502020204030204" pitchFamily="34" charset="0"/>
              <a:cs typeface="Calibri" panose="020F0502020204030204" pitchFamily="34" charset="0"/>
            </a:endParaRPr>
          </a:p>
          <a:p>
            <a:pPr marL="514350" indent="-285750" algn="just">
              <a:buFont typeface="Wingdings" pitchFamily="2" charset="2"/>
              <a:buChar char="Ø"/>
              <a:defRPr/>
            </a:pPr>
            <a:r>
              <a:rPr lang="fr-FR" sz="1700" b="1" dirty="0">
                <a:latin typeface="Calibri" panose="020F0502020204030204" pitchFamily="34" charset="0"/>
                <a:cs typeface="Calibri" panose="020F0502020204030204" pitchFamily="34" charset="0"/>
              </a:rPr>
              <a:t>Pendant les Jeux </a:t>
            </a:r>
            <a:r>
              <a:rPr lang="fr-FR" sz="1700" dirty="0">
                <a:latin typeface="Calibri" panose="020F0502020204030204" pitchFamily="34" charset="0"/>
                <a:cs typeface="Calibri" panose="020F0502020204030204" pitchFamily="34" charset="0"/>
              </a:rPr>
              <a:t>(engagement et recyclage) : 80% des déchets seront réutilisés ou recyclés, grâce à la mise en place de moyens de collecte et de nettoyage à faible impact. Tous les « participants » aux Jeux de Paris 2024 (athlètes, spectateurs, bénévoles, médias…) seront des acteurs du recyclage. Paris 2024 fera ainsi du geste de tri un acte ludique et positif. </a:t>
            </a:r>
          </a:p>
          <a:p>
            <a:pPr marL="514350" indent="-285750" algn="just">
              <a:buFont typeface="Wingdings" pitchFamily="2" charset="2"/>
              <a:buChar char="Ø"/>
              <a:defRPr/>
            </a:pPr>
            <a:endParaRPr lang="fr-FR" sz="1700" dirty="0">
              <a:latin typeface="Calibri" panose="020F0502020204030204" pitchFamily="34" charset="0"/>
              <a:cs typeface="Calibri" panose="020F0502020204030204" pitchFamily="34" charset="0"/>
            </a:endParaRPr>
          </a:p>
          <a:p>
            <a:pPr marL="514350" indent="-285750" algn="just">
              <a:buFont typeface="Wingdings" pitchFamily="2" charset="2"/>
              <a:buChar char="Ø"/>
              <a:defRPr/>
            </a:pPr>
            <a:r>
              <a:rPr lang="fr-FR" sz="1700" b="1" dirty="0">
                <a:latin typeface="Calibri" panose="020F0502020204030204" pitchFamily="34" charset="0"/>
                <a:cs typeface="Calibri" panose="020F0502020204030204" pitchFamily="34" charset="0"/>
              </a:rPr>
              <a:t>Après les Jeux </a:t>
            </a:r>
            <a:r>
              <a:rPr lang="fr-FR" sz="1700" dirty="0">
                <a:latin typeface="Calibri" panose="020F0502020204030204" pitchFamily="34" charset="0"/>
                <a:cs typeface="Calibri" panose="020F0502020204030204" pitchFamily="34" charset="0"/>
              </a:rPr>
              <a:t>(réutilisation et continuité) : 100% des infrastructures temporaires seront réutilisées ou recyclées sur les territoires en fonction de leurs besoins (sportifs, urbains…). Le Village Olympique et Paralympique deviendra un « éco-quartier » exemplaire au bénéfice des populations locales.</a:t>
            </a:r>
            <a:endParaRPr lang="fr-FR" sz="1700" kern="0" dirty="0">
              <a:highlight>
                <a:srgbClr val="FFFFFF"/>
              </a:highlight>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3469501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E6F2A53-024E-9447-A568-707C90293A5B}"/>
              </a:ext>
            </a:extLst>
          </p:cNvPr>
          <p:cNvSpPr>
            <a:spLocks noGrp="1"/>
          </p:cNvSpPr>
          <p:nvPr>
            <p:ph idx="1"/>
          </p:nvPr>
        </p:nvSpPr>
        <p:spPr>
          <a:xfrm>
            <a:off x="948226" y="1548582"/>
            <a:ext cx="10295547" cy="3760835"/>
          </a:xfrm>
        </p:spPr>
        <p:txBody>
          <a:bodyPr anchor="ctr">
            <a:normAutofit/>
          </a:bodyPr>
          <a:lstStyle/>
          <a:p>
            <a:pPr marL="0" lvl="0" indent="0" algn="just">
              <a:spcBef>
                <a:spcPts val="0"/>
              </a:spcBef>
              <a:buNone/>
            </a:pPr>
            <a:r>
              <a:rPr lang="fr-FR" sz="1600" dirty="0">
                <a:highlight>
                  <a:srgbClr val="008080"/>
                </a:highlight>
                <a:cs typeface="Calibri Light" panose="020F0302020204030204" pitchFamily="34" charset="0"/>
              </a:rPr>
              <a:t>Pourquoi la France a t-elle proposé des Jeux Olympiques et Paralympiques soucieux de l’environnement ? </a:t>
            </a:r>
          </a:p>
          <a:p>
            <a:pPr marL="457200" lvl="0" indent="-342900" algn="just">
              <a:spcBef>
                <a:spcPts val="1600"/>
              </a:spcBef>
              <a:buSzPts val="1800"/>
              <a:buFont typeface="Wingdings" pitchFamily="2" charset="2"/>
              <a:buChar char="Ø"/>
            </a:pPr>
            <a:r>
              <a:rPr lang="fr-FR" sz="1600" dirty="0">
                <a:cs typeface="Calibri" panose="020F0502020204030204" pitchFamily="34" charset="0"/>
              </a:rPr>
              <a:t>Afin d’appuyer sa candidature au vu du </a:t>
            </a:r>
            <a:r>
              <a:rPr lang="fr-FR" sz="1600" b="1" dirty="0">
                <a:cs typeface="Calibri" panose="020F0502020204030204" pitchFamily="34" charset="0"/>
              </a:rPr>
              <a:t>contexte environnemental actuel</a:t>
            </a:r>
            <a:r>
              <a:rPr lang="fr-FR" sz="1600" dirty="0">
                <a:cs typeface="Calibri" panose="020F0502020204030204" pitchFamily="34" charset="0"/>
              </a:rPr>
              <a:t> (réchauffement climatique, pollution atmosphérique... ).</a:t>
            </a:r>
          </a:p>
          <a:p>
            <a:pPr marL="742950" lvl="0" indent="-285750" algn="just">
              <a:spcBef>
                <a:spcPts val="1600"/>
              </a:spcBef>
              <a:buFont typeface="Wingdings" pitchFamily="2" charset="2"/>
              <a:buChar char="Ø"/>
            </a:pPr>
            <a:endParaRPr lang="fr-FR" sz="1600" dirty="0">
              <a:cs typeface="Calibri" panose="020F0502020204030204" pitchFamily="34" charset="0"/>
            </a:endParaRPr>
          </a:p>
          <a:p>
            <a:pPr marL="457200" lvl="0" indent="-342900" algn="just">
              <a:spcBef>
                <a:spcPts val="1600"/>
              </a:spcBef>
              <a:buSzPts val="1800"/>
              <a:buFont typeface="Wingdings" pitchFamily="2" charset="2"/>
              <a:buChar char="Ø"/>
            </a:pPr>
            <a:r>
              <a:rPr lang="fr-FR" sz="1600" dirty="0">
                <a:cs typeface="Calibri" panose="020F0502020204030204" pitchFamily="34" charset="0"/>
              </a:rPr>
              <a:t>La France est soumise à de </a:t>
            </a:r>
            <a:r>
              <a:rPr lang="fr-FR" sz="1600" b="1" dirty="0">
                <a:cs typeface="Calibri" panose="020F0502020204030204" pitchFamily="34" charset="0"/>
              </a:rPr>
              <a:t>nombreuses obligations environnementales </a:t>
            </a:r>
            <a:r>
              <a:rPr lang="fr-FR" sz="1600" dirty="0">
                <a:cs typeface="Calibri" panose="020F0502020204030204" pitchFamily="34" charset="0"/>
              </a:rPr>
              <a:t>en matière de climat, air et énergie, biodiversité, paysages, ainsi que d’eau et de transport. </a:t>
            </a:r>
          </a:p>
          <a:p>
            <a:pPr lvl="0" algn="just">
              <a:spcBef>
                <a:spcPts val="1600"/>
              </a:spcBef>
              <a:buFont typeface="Wingdings" pitchFamily="2" charset="2"/>
              <a:buChar char="Ø"/>
            </a:pPr>
            <a:endParaRPr lang="fr-FR" sz="1600" dirty="0">
              <a:cs typeface="Calibri" panose="020F0502020204030204" pitchFamily="34" charset="0"/>
            </a:endParaRPr>
          </a:p>
          <a:p>
            <a:pPr marL="457200" lvl="0" indent="-342900" algn="just">
              <a:spcBef>
                <a:spcPts val="1600"/>
              </a:spcBef>
              <a:buSzPts val="1800"/>
              <a:buFont typeface="Wingdings" pitchFamily="2" charset="2"/>
              <a:buChar char="Ø"/>
            </a:pPr>
            <a:r>
              <a:rPr lang="fr-FR" sz="1600" b="1" dirty="0">
                <a:cs typeface="Calibri" panose="020F0502020204030204" pitchFamily="34" charset="0"/>
              </a:rPr>
              <a:t>Prise de conscience sur le droit environnemental</a:t>
            </a:r>
            <a:r>
              <a:rPr lang="fr-FR" sz="1600" dirty="0">
                <a:cs typeface="Calibri" panose="020F0502020204030204" pitchFamily="34" charset="0"/>
              </a:rPr>
              <a:t> au niveau du droit international, du droit de l’Union Européenne, du droit de la Cour Européenne des Droits de l’Homme ainsi que du droit interne. </a:t>
            </a:r>
          </a:p>
          <a:p>
            <a:pPr marL="114300" lvl="0" indent="0" algn="just">
              <a:spcBef>
                <a:spcPts val="1600"/>
              </a:spcBef>
              <a:buSzPts val="1800"/>
              <a:buNone/>
            </a:pPr>
            <a:endParaRPr lang="fr-FR" sz="1600" dirty="0">
              <a:cs typeface="Calibri" panose="020F0502020204030204" pitchFamily="34" charset="0"/>
            </a:endParaRPr>
          </a:p>
          <a:p>
            <a:pPr marL="1511300" lvl="2" indent="0" algn="just">
              <a:spcBef>
                <a:spcPts val="0"/>
              </a:spcBef>
              <a:buSzPts val="1400"/>
              <a:buNone/>
            </a:pPr>
            <a:r>
              <a:rPr lang="fr-FR" sz="1600" dirty="0">
                <a:solidFill>
                  <a:schemeClr val="accent3"/>
                </a:solidFill>
                <a:cs typeface="Calibri" panose="020F0502020204030204" pitchFamily="34" charset="0"/>
              </a:rPr>
              <a:t>On voit se développer en parallèle le terme de « développement durable » </a:t>
            </a:r>
          </a:p>
        </p:txBody>
      </p:sp>
    </p:spTree>
    <p:extLst>
      <p:ext uri="{BB962C8B-B14F-4D97-AF65-F5344CB8AC3E}">
        <p14:creationId xmlns:p14="http://schemas.microsoft.com/office/powerpoint/2010/main" val="31784882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Espace réservé du contenu 6">
            <a:extLst>
              <a:ext uri="{FF2B5EF4-FFF2-40B4-BE49-F238E27FC236}">
                <a16:creationId xmlns:a16="http://schemas.microsoft.com/office/drawing/2014/main" id="{E51BBC97-6C93-2D47-81E3-A17B48B027FE}"/>
              </a:ext>
            </a:extLst>
          </p:cNvPr>
          <p:cNvSpPr txBox="1">
            <a:spLocks noGrp="1"/>
          </p:cNvSpPr>
          <p:nvPr>
            <p:ph idx="1"/>
          </p:nvPr>
        </p:nvSpPr>
        <p:spPr>
          <a:xfrm>
            <a:off x="838200" y="2438108"/>
            <a:ext cx="10515600" cy="3573661"/>
          </a:xfrm>
          <a:prstGeom prst="roundRect">
            <a:avLst>
              <a:gd name="adj" fmla="val 2086"/>
            </a:avLst>
          </a:prstGeom>
          <a:noFill/>
        </p:spPr>
        <p:txBody>
          <a:bodyPr wrap="square" anchor="ctr">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fr-FR" sz="1600" kern="0" dirty="0">
                <a:solidFill>
                  <a:srgbClr val="000000"/>
                </a:solidFill>
                <a:cs typeface="Calibri" panose="020F0502020204030204" pitchFamily="34" charset="0"/>
                <a:sym typeface="Arial"/>
              </a:rPr>
              <a:t>2°) I</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l semble évident que beaucoup de paramètres échapperont à cette bonne volonté affichée ; l’augmentation du nombre de personnes présentes sur place pendant la période des JOP ne peut qu’engendrer une hausse sensible des déchets. </a:t>
            </a:r>
            <a:r>
              <a:rPr kumimoji="0" lang="fr-FR" sz="1600" b="1" i="0" u="none" strike="noStrike" kern="0" cap="none" spc="0" normalizeH="0" baseline="0" noProof="0" dirty="0">
                <a:ln>
                  <a:noFill/>
                </a:ln>
                <a:solidFill>
                  <a:srgbClr val="000000"/>
                </a:solidFill>
                <a:effectLst/>
                <a:uLnTx/>
                <a:uFillTx/>
                <a:cs typeface="Calibri" panose="020F0502020204030204" pitchFamily="34" charset="0"/>
                <a:sym typeface="Arial"/>
              </a:rPr>
              <a:t>L’objectif devrait donc plutôt être de les limiter, et non pas de prévoir un « zéro déchets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fr-FR" sz="1600" b="1" dirty="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i="0" u="none" strike="noStrike" kern="0" cap="none" spc="0" normalizeH="0" baseline="0" noProof="0" dirty="0">
                <a:ln>
                  <a:noFill/>
                </a:ln>
                <a:solidFill>
                  <a:srgbClr val="000000"/>
                </a:solidFill>
                <a:effectLst/>
                <a:uLnTx/>
                <a:uFillTx/>
                <a:cs typeface="Calibri" panose="020F0502020204030204" pitchFamily="34" charset="0"/>
                <a:sym typeface="Arial"/>
              </a:rPr>
              <a:t>Comme le mentionne Frédéric Viale, chef de file du collectif « Non aux JO 2024 », l’objectif </a:t>
            </a:r>
            <a:r>
              <a:rPr lang="fr-FR" sz="1600" dirty="0">
                <a:cs typeface="Calibri" panose="020F0502020204030204" pitchFamily="34" charset="0"/>
              </a:rPr>
              <a:t>« </a:t>
            </a:r>
            <a:r>
              <a:rPr kumimoji="0" lang="fr-FR" sz="1600" i="0" u="none" strike="noStrike" kern="0" cap="none" spc="0" normalizeH="0" baseline="0" noProof="0" dirty="0">
                <a:ln>
                  <a:noFill/>
                </a:ln>
                <a:solidFill>
                  <a:srgbClr val="000000"/>
                </a:solidFill>
                <a:effectLst/>
                <a:uLnTx/>
                <a:uFillTx/>
                <a:cs typeface="Calibri" panose="020F0502020204030204" pitchFamily="34" charset="0"/>
                <a:sym typeface="Arial"/>
              </a:rPr>
              <a:t>zéro déchet » est impossible et « ne peut être que de la communication, on ne peut pas accueillir trois millions de personnes sans créer de déchets.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3°)</a:t>
            </a:r>
            <a:r>
              <a:rPr kumimoji="0" lang="fr-FR" sz="1600" b="0" i="0" u="none" strike="noStrike" kern="0" cap="none" spc="0" normalizeH="0" noProof="0" dirty="0">
                <a:ln>
                  <a:noFill/>
                </a:ln>
                <a:solidFill>
                  <a:srgbClr val="000000"/>
                </a:solidFill>
                <a:effectLst/>
                <a:uLnTx/>
                <a:uFillTx/>
                <a:cs typeface="Calibri" panose="020F0502020204030204" pitchFamily="34" charset="0"/>
                <a:sym typeface="Arial"/>
              </a:rPr>
              <a:t> S</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’il est vrai que la plupart des infrastructures sont déjà construites, et que les infrastructures restant à construire seront par la suite « transformées » (Cf. ZAC du Village Olympique et ZAC du Village des Médias), ce « recyclage », pour réutiliser le mot employé, ne se fera pas sans d’autres problèmes environnementaux, comme nous le verrons un peu plus loin.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fr-FR" sz="1600" dirty="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fr-FR" sz="1600" kern="0" dirty="0">
                <a:solidFill>
                  <a:srgbClr val="000000"/>
                </a:solidFill>
                <a:cs typeface="Calibri" panose="020F0502020204030204" pitchFamily="34" charset="0"/>
                <a:sym typeface="Arial"/>
              </a:rPr>
              <a:t>	</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Notamment, des problèmes de pollution atmosphérique soulevée par l’Autorité environnementale pour les 	futurs résidents</a:t>
            </a:r>
            <a:r>
              <a:rPr kumimoji="0" lang="fr-FR" sz="1600" b="0" i="0" u="none" strike="noStrike" kern="0" cap="none" spc="0" normalizeH="0" noProof="0" dirty="0">
                <a:ln>
                  <a:noFill/>
                </a:ln>
                <a:solidFill>
                  <a:srgbClr val="000000"/>
                </a:solidFill>
                <a:effectLst/>
                <a:uLnTx/>
                <a:uFillTx/>
                <a:cs typeface="Calibri" panose="020F0502020204030204" pitchFamily="34" charset="0"/>
                <a:sym typeface="Arial"/>
              </a:rPr>
              <a:t> </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de la</a:t>
            </a:r>
            <a:r>
              <a:rPr kumimoji="0" lang="fr-FR" sz="1600" b="0" i="0" u="none" strike="noStrike" kern="0" cap="none" spc="0" normalizeH="0" noProof="0" dirty="0">
                <a:ln>
                  <a:noFill/>
                </a:ln>
                <a:solidFill>
                  <a:srgbClr val="000000"/>
                </a:solidFill>
                <a:effectLst/>
                <a:uLnTx/>
                <a:uFillTx/>
                <a:cs typeface="Calibri" panose="020F0502020204030204" pitchFamily="34" charset="0"/>
                <a:sym typeface="Arial"/>
              </a:rPr>
              <a:t> </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ZAC</a:t>
            </a:r>
            <a:r>
              <a:rPr kumimoji="0" lang="fr-FR" sz="1600" b="0" i="0" u="none" strike="noStrike" kern="0" cap="none" spc="0" normalizeH="0" noProof="0" dirty="0">
                <a:ln>
                  <a:noFill/>
                </a:ln>
                <a:solidFill>
                  <a:srgbClr val="000000"/>
                </a:solidFill>
                <a:effectLst/>
                <a:uLnTx/>
                <a:uFillTx/>
                <a:cs typeface="Calibri" panose="020F0502020204030204" pitchFamily="34" charset="0"/>
                <a:sym typeface="Arial"/>
              </a:rPr>
              <a:t> </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du Village</a:t>
            </a:r>
            <a:r>
              <a:rPr kumimoji="0" lang="fr-FR" sz="1600" b="0" i="0" u="none" strike="noStrike" kern="0" cap="none" spc="0" normalizeH="0" noProof="0" dirty="0">
                <a:ln>
                  <a:noFill/>
                </a:ln>
                <a:solidFill>
                  <a:srgbClr val="000000"/>
                </a:solidFill>
                <a:effectLst/>
                <a:uLnTx/>
                <a:uFillTx/>
                <a:cs typeface="Calibri" panose="020F0502020204030204" pitchFamily="34" charset="0"/>
                <a:sym typeface="Arial"/>
              </a:rPr>
              <a:t> </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Olympique, ou encore, pour cette même ZAC, des</a:t>
            </a:r>
            <a:r>
              <a:rPr kumimoji="0" lang="fr-FR" sz="1600" b="0" i="0" u="none" strike="noStrike" kern="0" cap="none" spc="0" normalizeH="0" noProof="0" dirty="0">
                <a:ln>
                  <a:noFill/>
                </a:ln>
                <a:solidFill>
                  <a:srgbClr val="000000"/>
                </a:solidFill>
                <a:effectLst/>
                <a:uLnTx/>
                <a:uFillTx/>
                <a:cs typeface="Calibri" panose="020F0502020204030204" pitchFamily="34" charset="0"/>
                <a:sym typeface="Arial"/>
              </a:rPr>
              <a:t> </a:t>
            </a: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problèmes de bruit 	dépassant les seuils « acceptables » définis par l’OMS.  </a:t>
            </a:r>
          </a:p>
        </p:txBody>
      </p:sp>
      <p:pic>
        <p:nvPicPr>
          <p:cNvPr id="6" name="Image 5">
            <a:extLst>
              <a:ext uri="{FF2B5EF4-FFF2-40B4-BE49-F238E27FC236}">
                <a16:creationId xmlns:a16="http://schemas.microsoft.com/office/drawing/2014/main" id="{DF83C4F8-A79C-0347-9A5B-B9395966FDAC}"/>
              </a:ext>
            </a:extLst>
          </p:cNvPr>
          <p:cNvPicPr>
            <a:picLocks noChangeAspect="1"/>
          </p:cNvPicPr>
          <p:nvPr/>
        </p:nvPicPr>
        <p:blipFill>
          <a:blip r:embed="rId2"/>
          <a:stretch>
            <a:fillRect/>
          </a:stretch>
        </p:blipFill>
        <p:spPr>
          <a:xfrm>
            <a:off x="24389" y="33485"/>
            <a:ext cx="4752148" cy="2031543"/>
          </a:xfrm>
          <a:prstGeom prst="rect">
            <a:avLst/>
          </a:prstGeom>
        </p:spPr>
      </p:pic>
      <p:sp>
        <p:nvSpPr>
          <p:cNvPr id="2" name="ZoneTexte 1">
            <a:extLst>
              <a:ext uri="{FF2B5EF4-FFF2-40B4-BE49-F238E27FC236}">
                <a16:creationId xmlns:a16="http://schemas.microsoft.com/office/drawing/2014/main" id="{CC6ABE7D-0BBB-4CC0-8601-A9065828BDC1}"/>
              </a:ext>
            </a:extLst>
          </p:cNvPr>
          <p:cNvSpPr txBox="1"/>
          <p:nvPr/>
        </p:nvSpPr>
        <p:spPr>
          <a:xfrm>
            <a:off x="4926173" y="829004"/>
            <a:ext cx="5850055" cy="135421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dirty="0">
                <a:ln>
                  <a:noFill/>
                </a:ln>
                <a:solidFill>
                  <a:srgbClr val="000000"/>
                </a:solidFill>
                <a:effectLst/>
                <a:uLnTx/>
                <a:uFillTx/>
                <a:cs typeface="Calibri" panose="020F0502020204030204" pitchFamily="34" charset="0"/>
                <a:sym typeface="Arial"/>
              </a:rPr>
              <a:t>Plusieurs critiques peuvent être émises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cs typeface="Calibri" panose="020F0502020204030204" pitchFamily="34" charset="0"/>
                <a:sym typeface="Arial"/>
              </a:rPr>
              <a:t>1°) Le titre « Zéro Déchet » est en lui-même erroné ; </a:t>
            </a:r>
            <a:r>
              <a:rPr kumimoji="0" lang="fr-FR" sz="1600" b="1" i="0" u="none" strike="noStrike" kern="0" cap="none" spc="0" normalizeH="0" baseline="0" noProof="0" dirty="0">
                <a:ln>
                  <a:noFill/>
                </a:ln>
                <a:solidFill>
                  <a:srgbClr val="000000"/>
                </a:solidFill>
                <a:effectLst/>
                <a:uLnTx/>
                <a:uFillTx/>
                <a:cs typeface="Calibri" panose="020F0502020204030204" pitchFamily="34" charset="0"/>
                <a:sym typeface="Arial"/>
              </a:rPr>
              <a:t>l’objectif étant finalement de recycler 80% des déchets qui seront émis pendant les JOP 2024.</a:t>
            </a:r>
          </a:p>
        </p:txBody>
      </p:sp>
    </p:spTree>
    <p:extLst>
      <p:ext uri="{BB962C8B-B14F-4D97-AF65-F5344CB8AC3E}">
        <p14:creationId xmlns:p14="http://schemas.microsoft.com/office/powerpoint/2010/main" val="30002744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5">
            <a:extLst>
              <a:ext uri="{FF2B5EF4-FFF2-40B4-BE49-F238E27FC236}">
                <a16:creationId xmlns:a16="http://schemas.microsoft.com/office/drawing/2014/main" id="{3A6A333A-2241-024A-9267-25BACFF8057D}"/>
              </a:ext>
            </a:extLst>
          </p:cNvPr>
          <p:cNvSpPr>
            <a:spLocks noGrp="1"/>
          </p:cNvSpPr>
          <p:nvPr>
            <p:ph type="title"/>
          </p:nvPr>
        </p:nvSpPr>
        <p:spPr>
          <a:xfrm>
            <a:off x="4297913" y="324570"/>
            <a:ext cx="3593123" cy="1325563"/>
          </a:xfrm>
        </p:spPr>
        <p:txBody>
          <a:bodyPr>
            <a:normAutofit/>
          </a:bodyPr>
          <a:lstStyle/>
          <a:p>
            <a:pPr algn="just"/>
            <a:r>
              <a:rPr lang="fr" sz="3600" dirty="0">
                <a:solidFill>
                  <a:schemeClr val="accent2"/>
                </a:solidFill>
                <a:latin typeface="Calibri Light" panose="020F0302020204030204" pitchFamily="34" charset="0"/>
                <a:cs typeface="Calibri Light" panose="020F0302020204030204" pitchFamily="34" charset="0"/>
              </a:rPr>
              <a:t>C – Qualité de l’air</a:t>
            </a:r>
            <a:endParaRPr lang="fr-FR" sz="3600" dirty="0">
              <a:solidFill>
                <a:schemeClr val="accent2"/>
              </a:solidFill>
            </a:endParaRP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DF376798-5780-6542-B037-042608719D0F}"/>
              </a:ext>
            </a:extLst>
          </p:cNvPr>
          <p:cNvSpPr txBox="1"/>
          <p:nvPr/>
        </p:nvSpPr>
        <p:spPr>
          <a:xfrm>
            <a:off x="836674" y="2607140"/>
            <a:ext cx="10515599" cy="3248325"/>
          </a:xfrm>
          <a:prstGeom prst="rect">
            <a:avLst/>
          </a:prstGeom>
          <a:noFill/>
        </p:spPr>
        <p:txBody>
          <a:bodyPr wrap="square" anchor="ctr">
            <a:spAutoFit/>
          </a:bodyPr>
          <a:lstStyle/>
          <a:p>
            <a:pPr marL="0" marR="0" lvl="0" indent="0" algn="just" defTabSz="914400" rtl="0" eaLnBrk="1" fontAlgn="auto" latinLnBrk="0" hangingPunct="1">
              <a:lnSpc>
                <a:spcPct val="115000"/>
              </a:lnSpc>
              <a:spcBef>
                <a:spcPts val="1200"/>
              </a:spcBef>
              <a:spcAft>
                <a:spcPts val="0"/>
              </a:spcAft>
              <a:buClr>
                <a:srgbClr val="000000"/>
              </a:buClr>
              <a:buSzTx/>
              <a:buFont typeface="Arial"/>
              <a:buNone/>
              <a:tabLst/>
              <a:defRPr/>
            </a:pPr>
            <a:r>
              <a:rPr kumimoji="0" lang="fr-FR"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Comme vu précédemment, </a:t>
            </a:r>
            <a:r>
              <a:rPr kumimoji="0" lang="fr-FR"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l’augmentation du nombre des flux de personnes entraînera nécessairement une augmentation</a:t>
            </a:r>
            <a:r>
              <a:rPr lang="fr-FR" b="1" dirty="0">
                <a:latin typeface="Calibri" panose="020F0502020204030204" pitchFamily="34" charset="0"/>
                <a:cs typeface="Calibri" panose="020F0502020204030204" pitchFamily="34" charset="0"/>
              </a:rPr>
              <a:t> des flux de véhicules émetteurs de CO2. </a:t>
            </a:r>
          </a:p>
          <a:p>
            <a:pPr marL="0" marR="0" lvl="0" indent="0" algn="just" defTabSz="914400" rtl="0" eaLnBrk="1" fontAlgn="auto" latinLnBrk="0" hangingPunct="1">
              <a:lnSpc>
                <a:spcPct val="115000"/>
              </a:lnSpc>
              <a:spcBef>
                <a:spcPts val="1200"/>
              </a:spcBef>
              <a:spcAft>
                <a:spcPts val="0"/>
              </a:spcAft>
              <a:buClr>
                <a:srgbClr val="000000"/>
              </a:buClr>
              <a:buSzTx/>
              <a:buFont typeface="Arial"/>
              <a:buNone/>
              <a:tabLst/>
              <a:defRPr/>
            </a:pPr>
            <a:r>
              <a:rPr lang="fr-FR" dirty="0">
                <a:latin typeface="Calibri" panose="020F0502020204030204" pitchFamily="34" charset="0"/>
                <a:cs typeface="Calibri" panose="020F0502020204030204" pitchFamily="34" charset="0"/>
              </a:rPr>
              <a:t>De plus, la construction des différentes </a:t>
            </a:r>
            <a:r>
              <a:rPr lang="fr-FR" b="1" dirty="0">
                <a:latin typeface="Calibri" panose="020F0502020204030204" pitchFamily="34" charset="0"/>
                <a:cs typeface="Calibri" panose="020F0502020204030204" pitchFamily="34" charset="0"/>
              </a:rPr>
              <a:t>ZAC</a:t>
            </a:r>
            <a:r>
              <a:rPr lang="fr-FR" dirty="0">
                <a:latin typeface="Calibri" panose="020F0502020204030204" pitchFamily="34" charset="0"/>
                <a:cs typeface="Calibri" panose="020F0502020204030204" pitchFamily="34" charset="0"/>
              </a:rPr>
              <a:t> aura certes le mérite de créer des logements (répondant à un réel besoin en région parisienne), et des bureaux, mais </a:t>
            </a:r>
            <a:r>
              <a:rPr lang="fr-FR" b="1" dirty="0">
                <a:latin typeface="Calibri" panose="020F0502020204030204" pitchFamily="34" charset="0"/>
                <a:cs typeface="Calibri" panose="020F0502020204030204" pitchFamily="34" charset="0"/>
              </a:rPr>
              <a:t>ceci entraînera justement une hausse de la densité de population. </a:t>
            </a:r>
            <a:r>
              <a:rPr lang="fr-FR" dirty="0">
                <a:latin typeface="Calibri" panose="020F0502020204030204" pitchFamily="34" charset="0"/>
                <a:cs typeface="Calibri" panose="020F0502020204030204" pitchFamily="34" charset="0"/>
              </a:rPr>
              <a:t>L’impact environnemental ne semble pas pleinement pris en compte.</a:t>
            </a:r>
          </a:p>
          <a:p>
            <a:pPr algn="just">
              <a:lnSpc>
                <a:spcPct val="115000"/>
              </a:lnSpc>
              <a:spcBef>
                <a:spcPts val="1200"/>
              </a:spcBef>
              <a:buClr>
                <a:srgbClr val="000000"/>
              </a:buClr>
              <a:defRPr/>
            </a:pPr>
            <a:r>
              <a:rPr lang="fr-FR" dirty="0">
                <a:latin typeface="Calibri" panose="020F0502020204030204" pitchFamily="34" charset="0"/>
                <a:cs typeface="Calibri" panose="020F0502020204030204" pitchFamily="34" charset="0"/>
              </a:rPr>
              <a:t>En effet, pour ne prendre que cet exemple, La </a:t>
            </a:r>
            <a:r>
              <a:rPr lang="fr-FR" b="1" dirty="0">
                <a:latin typeface="Calibri" panose="020F0502020204030204" pitchFamily="34" charset="0"/>
                <a:cs typeface="Calibri" panose="020F0502020204030204" pitchFamily="34" charset="0"/>
              </a:rPr>
              <a:t>ZAC du Village Olympique</a:t>
            </a:r>
            <a:r>
              <a:rPr lang="fr-FR" dirty="0">
                <a:latin typeface="Calibri" panose="020F0502020204030204" pitchFamily="34" charset="0"/>
                <a:cs typeface="Calibri" panose="020F0502020204030204" pitchFamily="34" charset="0"/>
              </a:rPr>
              <a:t>, qui accueillera logements et bureaux en phase Héritage, est </a:t>
            </a:r>
            <a:r>
              <a:rPr lang="fr-FR" b="1" dirty="0">
                <a:latin typeface="Calibri" panose="020F0502020204030204" pitchFamily="34" charset="0"/>
                <a:cs typeface="Calibri" panose="020F0502020204030204" pitchFamily="34" charset="0"/>
              </a:rPr>
              <a:t>critiquée par l’Autorité Environnementale pour l’absence de prise en compte par la SOLIDEO de la qualité de l’air nécessairement dégradée qui en résultera, et donc l’absence de réelles mesures « éviter, réduire, compenser ».</a:t>
            </a:r>
          </a:p>
        </p:txBody>
      </p:sp>
    </p:spTree>
    <p:extLst>
      <p:ext uri="{BB962C8B-B14F-4D97-AF65-F5344CB8AC3E}">
        <p14:creationId xmlns:p14="http://schemas.microsoft.com/office/powerpoint/2010/main" val="360367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0784D4A-5DC7-C54E-9828-691D61DB9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32">
            <a:extLst>
              <a:ext uri="{FF2B5EF4-FFF2-40B4-BE49-F238E27FC236}">
                <a16:creationId xmlns:a16="http://schemas.microsoft.com/office/drawing/2014/main" id="{5E5D4C7E-A1E0-0E45-939D-2F8812C8C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Arc 5">
            <a:extLst>
              <a:ext uri="{FF2B5EF4-FFF2-40B4-BE49-F238E27FC236}">
                <a16:creationId xmlns:a16="http://schemas.microsoft.com/office/drawing/2014/main" id="{763B505A-8D77-5946-909B-CA38A41C8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8C031A-8392-564D-AD55-73298472CF7A}"/>
              </a:ext>
            </a:extLst>
          </p:cNvPr>
          <p:cNvSpPr/>
          <p:nvPr/>
        </p:nvSpPr>
        <p:spPr>
          <a:xfrm>
            <a:off x="0" y="-1"/>
            <a:ext cx="3060000" cy="540000"/>
          </a:xfrm>
          <a:prstGeom prst="rect">
            <a:avLst/>
          </a:prstGeom>
          <a:solidFill>
            <a:schemeClr val="accent2"/>
          </a:solidFill>
        </p:spPr>
        <p:txBody>
          <a:bodyPr wrap="square" anchor="ctr">
            <a:spAutoFit/>
          </a:bodyPr>
          <a:lstStyle/>
          <a:p>
            <a:pPr algn="ctr"/>
            <a:r>
              <a:rPr lang="fr" sz="1600" b="1" dirty="0">
                <a:solidFill>
                  <a:schemeClr val="bg1"/>
                </a:solidFill>
                <a:latin typeface="Calibri Light" panose="020F0302020204030204" pitchFamily="34" charset="0"/>
                <a:cs typeface="Calibri Light" panose="020F0302020204030204" pitchFamily="34" charset="0"/>
              </a:rPr>
              <a:t>C – Qualité de l’air</a:t>
            </a:r>
            <a:endParaRPr lang="fr-FR" sz="1600" b="1" dirty="0">
              <a:ln>
                <a:solidFill>
                  <a:schemeClr val="accent2"/>
                </a:solidFill>
              </a:ln>
              <a:solidFill>
                <a:schemeClr val="bg1"/>
              </a:solidFill>
            </a:endParaRPr>
          </a:p>
        </p:txBody>
      </p:sp>
      <p:sp>
        <p:nvSpPr>
          <p:cNvPr id="11" name="ZoneTexte 10">
            <a:extLst>
              <a:ext uri="{FF2B5EF4-FFF2-40B4-BE49-F238E27FC236}">
                <a16:creationId xmlns:a16="http://schemas.microsoft.com/office/drawing/2014/main" id="{3A68B402-083C-4344-96F7-92B851B561F4}"/>
              </a:ext>
            </a:extLst>
          </p:cNvPr>
          <p:cNvSpPr txBox="1"/>
          <p:nvPr/>
        </p:nvSpPr>
        <p:spPr>
          <a:xfrm>
            <a:off x="1153391" y="2077489"/>
            <a:ext cx="9876692" cy="2703022"/>
          </a:xfrm>
          <a:prstGeom prst="rect">
            <a:avLst/>
          </a:prstGeom>
        </p:spPr>
        <p:txBody>
          <a:bodyPr vert="horz" lIns="91440" tIns="45720" rIns="91440" bIns="45720" rtlCol="0" anchor="ctr">
            <a:normAutofit/>
          </a:bodyPr>
          <a:lstStyle/>
          <a:p>
            <a:pPr marR="0" lvl="0" algn="just" fontAlgn="auto">
              <a:lnSpc>
                <a:spcPct val="90000"/>
              </a:lnSpc>
              <a:spcBef>
                <a:spcPts val="1200"/>
              </a:spcBef>
              <a:spcAft>
                <a:spcPts val="0"/>
              </a:spcAft>
              <a:buClr>
                <a:srgbClr val="000000"/>
              </a:buClr>
              <a:buSzTx/>
              <a:tabLst/>
              <a:defRPr/>
            </a:pPr>
            <a:r>
              <a:rPr lang="fr-FR" dirty="0"/>
              <a:t>	L’</a:t>
            </a:r>
            <a:r>
              <a:rPr kumimoji="0" lang="fr-FR" b="0" i="0" u="none" strike="noStrike" cap="none" spc="0" normalizeH="0" baseline="0" noProof="0" dirty="0">
                <a:ln>
                  <a:noFill/>
                </a:ln>
                <a:effectLst/>
                <a:uLnTx/>
                <a:uFillTx/>
                <a:sym typeface="Arial"/>
              </a:rPr>
              <a:t>AE est très exigeante ; il est nécessaire selon elle de tenir compte de </a:t>
            </a:r>
            <a:r>
              <a:rPr kumimoji="0" lang="fr-FR" b="1" i="0" u="none" strike="noStrike" cap="none" spc="0" normalizeH="0" baseline="0" noProof="0" dirty="0">
                <a:ln>
                  <a:noFill/>
                </a:ln>
                <a:effectLst/>
                <a:uLnTx/>
                <a:uFillTx/>
                <a:sym typeface="Arial"/>
              </a:rPr>
              <a:t>l'exposition d'un enfant </a:t>
            </a:r>
            <a:r>
              <a:rPr kumimoji="0" lang="fr-FR" b="0" i="0" u="none" strike="noStrike" cap="none" spc="0" normalizeH="0" baseline="0" noProof="0" dirty="0">
                <a:ln>
                  <a:noFill/>
                </a:ln>
                <a:effectLst/>
                <a:uLnTx/>
                <a:uFillTx/>
                <a:sym typeface="Arial"/>
              </a:rPr>
              <a:t>qui passerait trois ans à la crèche, puis huit ans à l'école puis sept ans au collège et lycée, dans le même quartier, car </a:t>
            </a:r>
            <a:r>
              <a:rPr kumimoji="0" lang="fr-FR" b="1" i="0" u="none" strike="noStrike" cap="none" spc="0" normalizeH="0" baseline="0" noProof="0" dirty="0">
                <a:ln>
                  <a:noFill/>
                </a:ln>
                <a:effectLst/>
                <a:uLnTx/>
                <a:uFillTx/>
                <a:sym typeface="Arial"/>
              </a:rPr>
              <a:t>ce scénario est tout à fait envisageable.</a:t>
            </a:r>
          </a:p>
          <a:p>
            <a:pPr marR="0" lvl="0" algn="just" fontAlgn="auto">
              <a:lnSpc>
                <a:spcPct val="90000"/>
              </a:lnSpc>
              <a:spcBef>
                <a:spcPts val="1200"/>
              </a:spcBef>
              <a:spcAft>
                <a:spcPts val="0"/>
              </a:spcAft>
              <a:buClr>
                <a:srgbClr val="000000"/>
              </a:buClr>
              <a:buSzTx/>
              <a:tabLst/>
              <a:defRPr/>
            </a:pPr>
            <a:r>
              <a:rPr kumimoji="0" lang="fr-FR" b="0" i="0" u="none" strike="noStrike" cap="none" spc="0" normalizeH="0" baseline="0" noProof="0" dirty="0">
                <a:ln>
                  <a:noFill/>
                </a:ln>
                <a:effectLst/>
                <a:uLnTx/>
                <a:uFillTx/>
                <a:sym typeface="Arial"/>
              </a:rPr>
              <a:t>	L’AE recommande de conduire une évaluation des risques sanitaires pour chacun des établissements sensibles de la ZAC (crèches, écoles…) et de ses abords, et que celles-ci prennent en compte l'inhalation de substances venues du trafic routier et des systèmes de chauffage et tiennent compte des situations où un enfant passerait toute sa scolarité dans les établissements du secteur. </a:t>
            </a:r>
          </a:p>
          <a:p>
            <a:pPr marR="0" lvl="0" algn="just" fontAlgn="auto">
              <a:lnSpc>
                <a:spcPct val="90000"/>
              </a:lnSpc>
              <a:spcBef>
                <a:spcPts val="1200"/>
              </a:spcBef>
              <a:spcAft>
                <a:spcPts val="0"/>
              </a:spcAft>
              <a:buClr>
                <a:srgbClr val="000000"/>
              </a:buClr>
              <a:buSzTx/>
              <a:tabLst/>
              <a:defRPr/>
            </a:pPr>
            <a:r>
              <a:rPr kumimoji="0" lang="fr-FR" b="1" i="0" u="none" strike="noStrike" cap="none" spc="0" normalizeH="0" baseline="0" noProof="0" dirty="0">
                <a:ln>
                  <a:noFill/>
                </a:ln>
                <a:effectLst/>
                <a:uLnTx/>
                <a:uFillTx/>
                <a:sym typeface="Arial"/>
              </a:rPr>
              <a:t>	Elle recommande au maître d’ouvrage (la SOLIDEO) de revoir les mesures prises pour éviter, réduire et si nécessaire compenser les impacts du projet sur la santé (mesures ERC).</a:t>
            </a:r>
          </a:p>
        </p:txBody>
      </p:sp>
    </p:spTree>
    <p:extLst>
      <p:ext uri="{BB962C8B-B14F-4D97-AF65-F5344CB8AC3E}">
        <p14:creationId xmlns:p14="http://schemas.microsoft.com/office/powerpoint/2010/main" val="105168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CF422E2-6EA2-954A-B927-B1F790111918}"/>
              </a:ext>
            </a:extLst>
          </p:cNvPr>
          <p:cNvSpPr>
            <a:spLocks noGrp="1"/>
          </p:cNvSpPr>
          <p:nvPr>
            <p:ph type="title"/>
          </p:nvPr>
        </p:nvSpPr>
        <p:spPr>
          <a:xfrm>
            <a:off x="4824484" y="123565"/>
            <a:ext cx="2539984" cy="1434415"/>
          </a:xfrm>
        </p:spPr>
        <p:txBody>
          <a:bodyPr vert="horz" lIns="91440" tIns="45720" rIns="91440" bIns="45720" rtlCol="0" anchor="ctr">
            <a:normAutofit/>
          </a:bodyPr>
          <a:lstStyle/>
          <a:p>
            <a:pPr algn="just"/>
            <a:r>
              <a:rPr lang="en-US" sz="3600" dirty="0">
                <a:solidFill>
                  <a:schemeClr val="accent2"/>
                </a:solidFill>
              </a:rPr>
              <a:t>D – Le bruit </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8ACD1466-867A-6D42-BB3C-B392D76C50E5}"/>
              </a:ext>
            </a:extLst>
          </p:cNvPr>
          <p:cNvSpPr txBox="1"/>
          <p:nvPr/>
        </p:nvSpPr>
        <p:spPr>
          <a:xfrm>
            <a:off x="572493" y="1987109"/>
            <a:ext cx="6713552" cy="4632351"/>
          </a:xfrm>
          <a:prstGeom prst="rect">
            <a:avLst/>
          </a:prstGeom>
        </p:spPr>
        <p:txBody>
          <a:bodyPr vert="horz" lIns="91440" tIns="45720" rIns="91440" bIns="45720" rtlCol="0" anchor="ctr">
            <a:noAutofit/>
          </a:bodyPr>
          <a:lstStyle/>
          <a:p>
            <a:pPr algn="just">
              <a:lnSpc>
                <a:spcPct val="90000"/>
              </a:lnSpc>
              <a:spcAft>
                <a:spcPts val="600"/>
              </a:spcAft>
            </a:pPr>
            <a:r>
              <a:rPr lang="fr-FR" b="1" dirty="0"/>
              <a:t>Exemple : la ZAC du Village Olympique </a:t>
            </a:r>
            <a:endParaRPr lang="fr-FR" sz="1400" dirty="0"/>
          </a:p>
          <a:p>
            <a:pPr marL="285750" indent="-285750" algn="just">
              <a:lnSpc>
                <a:spcPct val="90000"/>
              </a:lnSpc>
              <a:spcAft>
                <a:spcPts val="600"/>
              </a:spcAft>
              <a:buFont typeface="Wingdings" pitchFamily="2" charset="2"/>
              <a:buChar char="Ø"/>
            </a:pPr>
            <a:r>
              <a:rPr lang="fr-FR" sz="1600" dirty="0"/>
              <a:t>Que ce soit en période de JOP ou en phase dite Héritage, l’Autorité Environnementale, dans un </a:t>
            </a:r>
            <a:r>
              <a:rPr lang="fr-FR" sz="1600" dirty="0">
                <a:solidFill>
                  <a:srgbClr val="0070C0"/>
                </a:solidFill>
              </a:rPr>
              <a:t>avis du 22 avril 2020</a:t>
            </a:r>
            <a:r>
              <a:rPr lang="fr-FR" sz="1600" dirty="0"/>
              <a:t>, estime que les mesures de prise en compte, et de réduction du bruit sont trop faibles.</a:t>
            </a:r>
          </a:p>
          <a:p>
            <a:pPr marL="285750" indent="-285750" algn="just">
              <a:lnSpc>
                <a:spcPct val="90000"/>
              </a:lnSpc>
              <a:spcAft>
                <a:spcPts val="600"/>
              </a:spcAft>
              <a:buFont typeface="Wingdings" pitchFamily="2" charset="2"/>
              <a:buChar char="Ø"/>
            </a:pPr>
            <a:endParaRPr lang="fr-FR" sz="1600" b="1" dirty="0"/>
          </a:p>
          <a:p>
            <a:pPr marL="285750" indent="-285750" algn="just">
              <a:lnSpc>
                <a:spcPct val="90000"/>
              </a:lnSpc>
              <a:spcAft>
                <a:spcPts val="600"/>
              </a:spcAft>
              <a:buFont typeface="Wingdings" pitchFamily="2" charset="2"/>
              <a:buChar char="Ø"/>
            </a:pPr>
            <a:r>
              <a:rPr lang="fr-FR" sz="1600" b="1" dirty="0"/>
              <a:t>L’AE recommande expressément au maître d’ouvrage de « reconsidérer la programmation de la ZAC afin de ne pas exposer les futurs occupants à des niveaux de bruit inacceptables pour leur santé. »</a:t>
            </a:r>
          </a:p>
          <a:p>
            <a:pPr marL="285750" indent="-285750" algn="just">
              <a:lnSpc>
                <a:spcPct val="90000"/>
              </a:lnSpc>
              <a:spcAft>
                <a:spcPts val="600"/>
              </a:spcAft>
              <a:buFont typeface="Wingdings" pitchFamily="2" charset="2"/>
              <a:buChar char="Ø"/>
            </a:pPr>
            <a:endParaRPr lang="fr-FR" sz="1600" dirty="0"/>
          </a:p>
          <a:p>
            <a:pPr marL="285750" indent="-285750" algn="just">
              <a:lnSpc>
                <a:spcPct val="90000"/>
              </a:lnSpc>
              <a:spcAft>
                <a:spcPts val="600"/>
              </a:spcAft>
              <a:buFont typeface="Wingdings" pitchFamily="2" charset="2"/>
              <a:buChar char="Ø"/>
            </a:pPr>
            <a:r>
              <a:rPr lang="fr-FR" sz="1600" b="1" dirty="0"/>
              <a:t>L’étude d’impact faite par la SOLIDEO confirme d’ailleurs l’existence de niveaux de bruit dépassant la limite de l’Organisation mondiale de la santé </a:t>
            </a:r>
            <a:r>
              <a:rPr lang="fr-FR" sz="1600" dirty="0"/>
              <a:t>pour les étages supérieurs des bâtiments qui </a:t>
            </a:r>
            <a:r>
              <a:rPr lang="fr-FR" sz="1600" dirty="0" err="1"/>
              <a:t>seont</a:t>
            </a:r>
            <a:r>
              <a:rPr lang="fr-FR" sz="1600" dirty="0"/>
              <a:t> créés au sein de la ZAC, destinés à accueillir des habitants en phase Héritage.</a:t>
            </a:r>
          </a:p>
          <a:p>
            <a:pPr marL="285750" indent="-285750" algn="just">
              <a:lnSpc>
                <a:spcPct val="90000"/>
              </a:lnSpc>
              <a:spcAft>
                <a:spcPts val="600"/>
              </a:spcAft>
              <a:buFont typeface="Wingdings" pitchFamily="2" charset="2"/>
              <a:buChar char="Ø"/>
            </a:pPr>
            <a:endParaRPr lang="fr-FR" sz="1600" dirty="0"/>
          </a:p>
          <a:p>
            <a:pPr marL="285750" indent="-285750" algn="just">
              <a:lnSpc>
                <a:spcPct val="90000"/>
              </a:lnSpc>
              <a:spcAft>
                <a:spcPts val="600"/>
              </a:spcAft>
              <a:buFont typeface="Wingdings" pitchFamily="2" charset="2"/>
              <a:buChar char="Ø"/>
            </a:pPr>
            <a:r>
              <a:rPr lang="fr-FR" sz="1600" dirty="0"/>
              <a:t>L’étude d’impact prévoit d’installer un écran acoustique, installé le long de l’A86, mesurant 3 à 4 mères. Cela ne changera rien selon l’AE, tout du moins pour les étages intermédiaires à supérieurs des immeubles.</a:t>
            </a:r>
          </a:p>
        </p:txBody>
      </p:sp>
      <p:pic>
        <p:nvPicPr>
          <p:cNvPr id="12" name="Picture 2" descr="Zac &quot;Village olympique et paralympique&quot; : l'Autorité environnementale  réclame des précisions en termes d'impact sur la santé - INNOVAPRESSE">
            <a:extLst>
              <a:ext uri="{FF2B5EF4-FFF2-40B4-BE49-F238E27FC236}">
                <a16:creationId xmlns:a16="http://schemas.microsoft.com/office/drawing/2014/main" id="{E91F1FE9-1A9C-794E-9251-5DC41B08A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89" r="20208" b="1"/>
          <a:stretch/>
        </p:blipFill>
        <p:spPr bwMode="auto">
          <a:xfrm>
            <a:off x="7599340" y="1987109"/>
            <a:ext cx="4020167" cy="417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37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Espace réservé du contenu 12">
            <a:extLst>
              <a:ext uri="{FF2B5EF4-FFF2-40B4-BE49-F238E27FC236}">
                <a16:creationId xmlns:a16="http://schemas.microsoft.com/office/drawing/2014/main" id="{FDEFDE1B-3536-AD4E-92E0-2A45B42851FE}"/>
              </a:ext>
            </a:extLst>
          </p:cNvPr>
          <p:cNvSpPr txBox="1">
            <a:spLocks noGrp="1"/>
          </p:cNvSpPr>
          <p:nvPr>
            <p:ph idx="1"/>
          </p:nvPr>
        </p:nvSpPr>
        <p:spPr>
          <a:xfrm>
            <a:off x="838200" y="1491501"/>
            <a:ext cx="10515600" cy="3874997"/>
          </a:xfrm>
          <a:prstGeom prst="rect">
            <a:avLst/>
          </a:prstGeom>
        </p:spPr>
        <p:txBody>
          <a:bodyPr anchor="ctr">
            <a:normAutofit/>
          </a:bodyPr>
          <a:lstStyle/>
          <a:p>
            <a:pPr marL="0" marR="0" lvl="0" indent="0" algn="just" defTabSz="914400" rtl="0" eaLnBrk="1" fontAlgn="auto" latinLnBrk="0" hangingPunct="1">
              <a:spcBef>
                <a:spcPts val="1200"/>
              </a:spcBef>
              <a:spcAft>
                <a:spcPts val="0"/>
              </a:spcAft>
              <a:buClr>
                <a:srgbClr val="000000"/>
              </a:buClr>
              <a:buSzPts val="1100"/>
              <a:buFont typeface="Arial"/>
              <a:buNone/>
              <a:tabLst/>
              <a:defRPr/>
            </a:pPr>
            <a:r>
              <a:rPr kumimoji="0" lang="fr-FR" sz="18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L’avis de l’AE conclut en disant que </a:t>
            </a:r>
            <a:r>
              <a:rPr kumimoji="0" lang="fr-FR" sz="18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 le projet de ZAC génère des expositions équivalentes aux expositions retenues pour la définition de points noirs de bruit routier ».</a:t>
            </a:r>
            <a:r>
              <a:rPr kumimoji="0" lang="fr-FR" sz="18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 </a:t>
            </a:r>
          </a:p>
          <a:p>
            <a:pPr marL="0" marR="0" lvl="0" indent="0" algn="just" defTabSz="914400" rtl="0" eaLnBrk="1" fontAlgn="auto" latinLnBrk="0" hangingPunct="1">
              <a:spcBef>
                <a:spcPts val="1200"/>
              </a:spcBef>
              <a:spcAft>
                <a:spcPts val="0"/>
              </a:spcAft>
              <a:buClr>
                <a:srgbClr val="000000"/>
              </a:buClr>
              <a:buSzPts val="1100"/>
              <a:buFont typeface="Arial"/>
              <a:buNone/>
              <a:tabLst/>
              <a:defRPr/>
            </a:pPr>
            <a:r>
              <a:rPr kumimoji="0" lang="fr-FR" sz="18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Les mesures annoncées dans l’étude d’impact de la SOLIDEO consistent selon l’AE à « limiter l’exposition des personnes » par une adaptation de la répartition des usages (localisation des logements, disposition des pièces à vivre chambres, séjour… côté cœur d’îlots, etc…), une conception architecturale adaptée (performance acoustique des ouvertures exposées) et en retenant des systèmes de ventilation des locaux compatibles avec une isolation acoustique performante. </a:t>
            </a:r>
            <a:r>
              <a:rPr kumimoji="0" lang="fr-FR" sz="18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C’est bien trop faible selon l’AE.</a:t>
            </a:r>
          </a:p>
          <a:p>
            <a:pPr marL="0" marR="0" lvl="0" indent="0" algn="just" defTabSz="914400" rtl="0" eaLnBrk="1" fontAlgn="auto" latinLnBrk="0" hangingPunct="1">
              <a:spcBef>
                <a:spcPts val="1200"/>
              </a:spcBef>
              <a:spcAft>
                <a:spcPts val="0"/>
              </a:spcAft>
              <a:buClr>
                <a:srgbClr val="000000"/>
              </a:buClr>
              <a:buSzPts val="1100"/>
              <a:buFont typeface="Arial"/>
              <a:buNone/>
              <a:tabLst/>
              <a:defRPr/>
            </a:pPr>
            <a:r>
              <a:rPr kumimoji="0" lang="fr-FR" sz="18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Selon l’AE donc, « il n’apparaît pas acceptable que ce constat, dont les conséquences sur la santé humaine sont pourtant clairement énoncées dans l’étude d’impact, n’ait pas conduit le maître d’ouvrage à réorienter l’occupation des espaces concernés vers un usage de bureaux [en phase Héritage] » (et non pas d’habitations).</a:t>
            </a:r>
            <a:endParaRPr kumimoji="0" lang="fr-FR" sz="18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spcBef>
                <a:spcPts val="1200"/>
              </a:spcBef>
              <a:spcAft>
                <a:spcPts val="0"/>
              </a:spcAft>
              <a:buClr>
                <a:srgbClr val="000000"/>
              </a:buClr>
              <a:buSzPts val="1100"/>
              <a:buFont typeface="Arial"/>
              <a:buNone/>
              <a:tabLst/>
              <a:defRPr/>
            </a:pPr>
            <a:r>
              <a:rPr kumimoji="0" lang="fr-FR" sz="18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 L’AE recommande donc au maître d’ouvrage, comme énoncé précédemment, de reconsidérer la configuration de la ZAC du Village.</a:t>
            </a:r>
          </a:p>
        </p:txBody>
      </p:sp>
      <p:sp>
        <p:nvSpPr>
          <p:cNvPr id="6" name="Rectangle 5">
            <a:extLst>
              <a:ext uri="{FF2B5EF4-FFF2-40B4-BE49-F238E27FC236}">
                <a16:creationId xmlns:a16="http://schemas.microsoft.com/office/drawing/2014/main" id="{D4EFCB1B-0EFD-E244-B7D3-465E49B9949C}"/>
              </a:ext>
            </a:extLst>
          </p:cNvPr>
          <p:cNvSpPr/>
          <p:nvPr/>
        </p:nvSpPr>
        <p:spPr>
          <a:xfrm>
            <a:off x="0" y="-1"/>
            <a:ext cx="3060000" cy="540000"/>
          </a:xfrm>
          <a:prstGeom prst="rect">
            <a:avLst/>
          </a:prstGeom>
          <a:solidFill>
            <a:schemeClr val="accent2"/>
          </a:solidFill>
        </p:spPr>
        <p:txBody>
          <a:bodyPr wrap="square" anchor="ctr">
            <a:spAutoFit/>
          </a:bodyPr>
          <a:lstStyle/>
          <a:p>
            <a:pPr algn="ctr"/>
            <a:r>
              <a:rPr lang="fr" sz="1600" b="1" dirty="0">
                <a:solidFill>
                  <a:schemeClr val="bg1"/>
                </a:solidFill>
                <a:latin typeface="Calibri Light" panose="020F0302020204030204" pitchFamily="34" charset="0"/>
                <a:cs typeface="Calibri Light" panose="020F0302020204030204" pitchFamily="34" charset="0"/>
              </a:rPr>
              <a:t>D – Le bruit</a:t>
            </a:r>
            <a:endParaRPr lang="fr-FR" sz="1600" b="1" dirty="0">
              <a:ln>
                <a:solidFill>
                  <a:schemeClr val="accent2"/>
                </a:solidFill>
              </a:ln>
              <a:solidFill>
                <a:schemeClr val="bg1"/>
              </a:solidFill>
            </a:endParaRPr>
          </a:p>
        </p:txBody>
      </p:sp>
    </p:spTree>
    <p:extLst>
      <p:ext uri="{BB962C8B-B14F-4D97-AF65-F5344CB8AC3E}">
        <p14:creationId xmlns:p14="http://schemas.microsoft.com/office/powerpoint/2010/main" val="16607269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2D31D674-B830-C14F-BF2F-6670548CC278}"/>
              </a:ext>
            </a:extLst>
          </p:cNvPr>
          <p:cNvSpPr>
            <a:spLocks noGrp="1"/>
          </p:cNvSpPr>
          <p:nvPr>
            <p:ph type="title"/>
          </p:nvPr>
        </p:nvSpPr>
        <p:spPr>
          <a:xfrm>
            <a:off x="3040614" y="384234"/>
            <a:ext cx="6107723" cy="1325563"/>
          </a:xfrm>
        </p:spPr>
        <p:txBody>
          <a:bodyPr vert="horz" lIns="91440" tIns="45720" rIns="91440" bIns="45720" rtlCol="0" anchor="ctr">
            <a:normAutofit/>
          </a:bodyPr>
          <a:lstStyle/>
          <a:p>
            <a:pPr algn="just"/>
            <a:r>
              <a:rPr lang="en-US" sz="3600" kern="1200" dirty="0">
                <a:solidFill>
                  <a:schemeClr val="accent2"/>
                </a:solidFill>
                <a:latin typeface="+mj-lt"/>
                <a:ea typeface="+mj-ea"/>
                <a:cs typeface="+mj-cs"/>
              </a:rPr>
              <a:t>E – Limitation des constructions </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7548518F-E9C6-0541-85B0-1247A4EFE58F}"/>
              </a:ext>
            </a:extLst>
          </p:cNvPr>
          <p:cNvSpPr txBox="1"/>
          <p:nvPr/>
        </p:nvSpPr>
        <p:spPr>
          <a:xfrm>
            <a:off x="838200" y="1929384"/>
            <a:ext cx="10515600" cy="4251960"/>
          </a:xfrm>
          <a:prstGeom prst="rect">
            <a:avLst/>
          </a:prstGeom>
        </p:spPr>
        <p:txBody>
          <a:bodyPr vert="horz" lIns="91440" tIns="45720" rIns="91440" bIns="45720" rtlCol="0" anchor="ctr">
            <a:normAutofit/>
          </a:bodyPr>
          <a:lstStyle/>
          <a:p>
            <a:pPr marL="57150" marR="0" lvl="0" indent="-285750" algn="just" fontAlgn="auto">
              <a:lnSpc>
                <a:spcPct val="90000"/>
              </a:lnSpc>
              <a:spcBef>
                <a:spcPts val="1200"/>
              </a:spcBef>
              <a:spcAft>
                <a:spcPts val="0"/>
              </a:spcAft>
              <a:buClr>
                <a:srgbClr val="000000"/>
              </a:buClr>
              <a:buSzPts val="1100"/>
              <a:buFont typeface="Wingdings" pitchFamily="2" charset="2"/>
              <a:buChar char="Ø"/>
              <a:tabLst/>
              <a:defRPr/>
            </a:pPr>
            <a:r>
              <a:rPr kumimoji="0" lang="fr-FR" sz="1600" b="0" i="0" u="none" strike="noStrike" cap="none" spc="0" normalizeH="0" baseline="0" noProof="0" dirty="0">
                <a:ln>
                  <a:noFill/>
                </a:ln>
                <a:effectLst/>
                <a:uLnTx/>
                <a:uFillTx/>
                <a:sym typeface="Arial"/>
              </a:rPr>
              <a:t>Comme mentionné précédemment, l’objectif de ces JOP de Paris 2024 est de limiter le constructions (pour rappel, </a:t>
            </a:r>
            <a:r>
              <a:rPr kumimoji="0" lang="fr-FR" sz="1600" b="1" i="0" u="none" strike="noStrike" cap="none" spc="0" normalizeH="0" baseline="0" noProof="0" dirty="0">
                <a:ln>
                  <a:noFill/>
                </a:ln>
                <a:effectLst/>
                <a:uLnTx/>
                <a:uFillTx/>
                <a:sym typeface="Arial"/>
              </a:rPr>
              <a:t>objectif de 5% de construction contre 95% déjà construits</a:t>
            </a:r>
            <a:r>
              <a:rPr kumimoji="0" lang="fr-FR" sz="1600" b="0" i="0" u="none" strike="noStrike" cap="none" spc="0" normalizeH="0" baseline="0" noProof="0" dirty="0">
                <a:ln>
                  <a:noFill/>
                </a:ln>
                <a:effectLst/>
                <a:uLnTx/>
                <a:uFillTx/>
                <a:sym typeface="Arial"/>
              </a:rPr>
              <a:t>), et de permettre une </a:t>
            </a:r>
            <a:r>
              <a:rPr kumimoji="0" lang="fr-FR" sz="1600" b="1" i="0" u="none" strike="noStrike" cap="none" spc="0" normalizeH="0" baseline="0" noProof="0" dirty="0">
                <a:ln>
                  <a:noFill/>
                </a:ln>
                <a:effectLst/>
                <a:uLnTx/>
                <a:uFillTx/>
                <a:sym typeface="Arial"/>
              </a:rPr>
              <a:t>« réaffectation » des constructions pour la période </a:t>
            </a:r>
            <a:r>
              <a:rPr lang="fr-FR" sz="1600" b="1" dirty="0"/>
              <a:t>post-</a:t>
            </a:r>
            <a:r>
              <a:rPr kumimoji="0" lang="fr-FR" sz="1600" b="1" i="0" u="none" strike="noStrike" cap="none" spc="0" normalizeH="0" baseline="0" noProof="0" dirty="0">
                <a:ln>
                  <a:noFill/>
                </a:ln>
                <a:effectLst/>
                <a:uLnTx/>
                <a:uFillTx/>
                <a:sym typeface="Arial"/>
              </a:rPr>
              <a:t>JOP.</a:t>
            </a:r>
          </a:p>
          <a:p>
            <a:pPr marL="57150" marR="0" lvl="0" indent="-285750" algn="just" fontAlgn="auto">
              <a:lnSpc>
                <a:spcPct val="90000"/>
              </a:lnSpc>
              <a:spcBef>
                <a:spcPts val="1200"/>
              </a:spcBef>
              <a:spcAft>
                <a:spcPts val="0"/>
              </a:spcAft>
              <a:buClr>
                <a:srgbClr val="000000"/>
              </a:buClr>
              <a:buSzPts val="1100"/>
              <a:buFont typeface="Wingdings" pitchFamily="2" charset="2"/>
              <a:buChar char="Ø"/>
              <a:tabLst/>
              <a:defRPr/>
            </a:pPr>
            <a:r>
              <a:rPr lang="fr-FR" sz="1600" noProof="0" dirty="0"/>
              <a:t>Cependant, mentionnons quelques </a:t>
            </a:r>
            <a:r>
              <a:rPr lang="fr-FR" sz="1600" b="1" noProof="0" dirty="0"/>
              <a:t>problématiques</a:t>
            </a:r>
            <a:r>
              <a:rPr kumimoji="0" lang="fr-FR" sz="1600" b="1" i="0" u="none" strike="noStrike" cap="none" spc="0" normalizeH="0" baseline="0" noProof="0" dirty="0">
                <a:ln>
                  <a:noFill/>
                </a:ln>
                <a:effectLst/>
                <a:uLnTx/>
                <a:uFillTx/>
                <a:sym typeface="Arial"/>
              </a:rPr>
              <a:t> environnementales.</a:t>
            </a:r>
          </a:p>
          <a:p>
            <a:pPr marL="57150" indent="-285750" algn="just">
              <a:lnSpc>
                <a:spcPct val="90000"/>
              </a:lnSpc>
              <a:spcBef>
                <a:spcPts val="1200"/>
              </a:spcBef>
              <a:buSzPts val="1100"/>
              <a:buFont typeface="Wingdings" pitchFamily="2" charset="2"/>
              <a:buChar char="Ø"/>
              <a:defRPr/>
            </a:pPr>
            <a:r>
              <a:rPr lang="fr-FR" sz="1600" dirty="0"/>
              <a:t>Prenons d’abord l’exemple du chantier d'aménagement du futur village des médias, sur la commune de Dugny en Seine-Saint-Denis. Comme vu par ailleurs, la CAA de Paris a ordonné la suspension de travaux dans une décision récente (</a:t>
            </a:r>
            <a:r>
              <a:rPr lang="fr-FR" sz="1600" dirty="0">
                <a:sym typeface="Times New Roman"/>
              </a:rPr>
              <a:t>pour rappel, </a:t>
            </a:r>
            <a:r>
              <a:rPr lang="fr-FR" sz="1600" b="1" dirty="0">
                <a:sym typeface="Times New Roman"/>
              </a:rPr>
              <a:t>le juge des référés de la CAA de Paris a estimé que l'arrêté préfectoral qui accorde une dérogation à l'interdiction d'atteinte à des espèces protégées, ne satisfait pas les dispositions du code de l'environnement</a:t>
            </a:r>
            <a:r>
              <a:rPr lang="fr-FR" sz="1600" dirty="0">
                <a:sym typeface="Times New Roman"/>
              </a:rPr>
              <a:t>). De plus, une partie du parc de l’Aire des Vents, attenant au parc Georges-</a:t>
            </a:r>
            <a:r>
              <a:rPr lang="fr-FR" sz="1600" dirty="0" err="1">
                <a:sym typeface="Times New Roman"/>
              </a:rPr>
              <a:t>Valbon</a:t>
            </a:r>
            <a:r>
              <a:rPr lang="fr-FR" sz="1600" dirty="0">
                <a:sym typeface="Times New Roman"/>
              </a:rPr>
              <a:t>, sites utilisés par le futur Village des Médias, ont été déclassés du domaine public et vendus à la SOLIDEO pour permettre la création de cette ZAC. </a:t>
            </a:r>
          </a:p>
          <a:p>
            <a:pPr marL="57150" indent="-285750" algn="just">
              <a:lnSpc>
                <a:spcPct val="90000"/>
              </a:lnSpc>
              <a:spcBef>
                <a:spcPts val="1200"/>
              </a:spcBef>
              <a:buSzPts val="1100"/>
              <a:buFont typeface="Wingdings" pitchFamily="2" charset="2"/>
              <a:buChar char="Ø"/>
              <a:defRPr/>
            </a:pPr>
            <a:r>
              <a:rPr lang="fr-FR" sz="1600" dirty="0">
                <a:sym typeface="Times New Roman"/>
              </a:rPr>
              <a:t>Le Conseil Régional d’Ile-de-France a d’ailleurs critiqué le projet, dans une motion de rejet non contraignante (</a:t>
            </a:r>
            <a:r>
              <a:rPr lang="fr-FR" sz="1600" b="1" i="1" dirty="0">
                <a:sym typeface="Times New Roman"/>
              </a:rPr>
              <a:t>voir ci-après</a:t>
            </a:r>
            <a:r>
              <a:rPr lang="fr-FR" sz="1600" dirty="0">
                <a:sym typeface="Times New Roman"/>
              </a:rPr>
              <a:t>), en ce que le </a:t>
            </a:r>
            <a:r>
              <a:rPr kumimoji="0" lang="fr-FR" sz="1600" b="0" i="0" u="none" strike="noStrike" cap="none" spc="0" normalizeH="0" baseline="0" noProof="0" dirty="0">
                <a:ln>
                  <a:noFill/>
                </a:ln>
                <a:effectLst/>
                <a:highlight>
                  <a:srgbClr val="FFFFFF"/>
                </a:highlight>
                <a:uLnTx/>
                <a:uFillTx/>
                <a:sym typeface="Arial"/>
              </a:rPr>
              <a:t>l</a:t>
            </a:r>
            <a:r>
              <a:rPr kumimoji="0" lang="fr-FR" sz="1600" b="1" i="0" u="none" strike="noStrike" cap="none" spc="0" normalizeH="0" baseline="0" noProof="0" dirty="0">
                <a:ln>
                  <a:noFill/>
                </a:ln>
                <a:effectLst/>
                <a:highlight>
                  <a:srgbClr val="FFFFFF"/>
                </a:highlight>
                <a:uLnTx/>
                <a:uFillTx/>
                <a:sym typeface="Arial"/>
              </a:rPr>
              <a:t>e Comité Paris 2024 n’a pas tenu compte du SDRIF en vigueur. </a:t>
            </a:r>
            <a:r>
              <a:rPr kumimoji="0" lang="fr-FR" sz="1600" b="0" i="0" u="none" strike="noStrike" cap="none" spc="0" normalizeH="0" baseline="0" noProof="0" dirty="0">
                <a:ln>
                  <a:noFill/>
                </a:ln>
                <a:effectLst/>
                <a:highlight>
                  <a:srgbClr val="FFFFFF"/>
                </a:highlight>
                <a:uLnTx/>
                <a:uFillTx/>
                <a:sym typeface="Arial"/>
              </a:rPr>
              <a:t>C’est donc celui-ci qui a dû s’adapter aux JOP, et non l’inverse. </a:t>
            </a:r>
            <a:endParaRPr lang="fr-FR" sz="1600" dirty="0">
              <a:sym typeface="Times New Roman"/>
            </a:endParaRPr>
          </a:p>
          <a:p>
            <a:pPr marR="0" lvl="0" algn="just" fontAlgn="auto">
              <a:lnSpc>
                <a:spcPct val="90000"/>
              </a:lnSpc>
              <a:spcBef>
                <a:spcPts val="1200"/>
              </a:spcBef>
              <a:spcAft>
                <a:spcPts val="0"/>
              </a:spcAft>
              <a:buClr>
                <a:srgbClr val="000000"/>
              </a:buClr>
              <a:buSzPts val="1100"/>
              <a:tabLst/>
              <a:defRPr/>
            </a:pPr>
            <a:r>
              <a:rPr lang="fr-FR" sz="1600" b="1" dirty="0">
                <a:latin typeface="Calibri" panose="020F0502020204030204" pitchFamily="34" charset="0"/>
                <a:cs typeface="Calibri" panose="020F0502020204030204" pitchFamily="34" charset="0"/>
              </a:rPr>
              <a:t>→ </a:t>
            </a:r>
            <a:r>
              <a:rPr lang="fr-FR" sz="1600" b="1" dirty="0"/>
              <a:t>En dépit d’une limitation affichée des constructions, et malgré l’objectif de « réaménager » ces constructions en phase Héritage (dans le cas de la ZAC du Village des Médias, création de 1 300 logements), l’objectif des JOP 2024 n’atteint pas pleinement sa cible : la protection de l’environnement.</a:t>
            </a:r>
          </a:p>
        </p:txBody>
      </p:sp>
    </p:spTree>
    <p:extLst>
      <p:ext uri="{BB962C8B-B14F-4D97-AF65-F5344CB8AC3E}">
        <p14:creationId xmlns:p14="http://schemas.microsoft.com/office/powerpoint/2010/main" val="1343478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A94FFDD6-DD90-F640-92F1-2FDE1DABE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4">
            <a:extLst>
              <a:ext uri="{FF2B5EF4-FFF2-40B4-BE49-F238E27FC236}">
                <a16:creationId xmlns:a16="http://schemas.microsoft.com/office/drawing/2014/main" id="{17BBA829-086B-9A48-91FE-A5E74D448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Arc 3">
            <a:extLst>
              <a:ext uri="{FF2B5EF4-FFF2-40B4-BE49-F238E27FC236}">
                <a16:creationId xmlns:a16="http://schemas.microsoft.com/office/drawing/2014/main" id="{C1C16924-6A79-804F-87A1-0AC8EA27D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Google Shape;298;p52">
            <a:extLst>
              <a:ext uri="{FF2B5EF4-FFF2-40B4-BE49-F238E27FC236}">
                <a16:creationId xmlns:a16="http://schemas.microsoft.com/office/drawing/2014/main" id="{07A16885-3204-BF48-AA62-D5E26519B959}"/>
              </a:ext>
            </a:extLst>
          </p:cNvPr>
          <p:cNvPicPr preferRelativeResize="0"/>
          <p:nvPr/>
        </p:nvPicPr>
        <p:blipFill rotWithShape="1">
          <a:blip r:embed="rId2"/>
          <a:srcRect t="6666"/>
          <a:stretch/>
        </p:blipFill>
        <p:spPr>
          <a:xfrm>
            <a:off x="3391055" y="-1"/>
            <a:ext cx="5409890" cy="6858000"/>
          </a:xfrm>
          <a:prstGeom prst="rect">
            <a:avLst/>
          </a:prstGeom>
          <a:noFill/>
          <a:ln>
            <a:noFill/>
          </a:ln>
        </p:spPr>
      </p:pic>
    </p:spTree>
    <p:extLst>
      <p:ext uri="{BB962C8B-B14F-4D97-AF65-F5344CB8AC3E}">
        <p14:creationId xmlns:p14="http://schemas.microsoft.com/office/powerpoint/2010/main" val="1622828297"/>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06E0CFE-F393-3E41-8500-BB660B4C9117}"/>
              </a:ext>
            </a:extLst>
          </p:cNvPr>
          <p:cNvSpPr>
            <a:spLocks noGrp="1"/>
          </p:cNvSpPr>
          <p:nvPr>
            <p:ph type="title"/>
          </p:nvPr>
        </p:nvSpPr>
        <p:spPr>
          <a:xfrm>
            <a:off x="3357137" y="262248"/>
            <a:ext cx="5474677" cy="1325563"/>
          </a:xfrm>
        </p:spPr>
        <p:txBody>
          <a:bodyPr>
            <a:normAutofit/>
          </a:bodyPr>
          <a:lstStyle/>
          <a:p>
            <a:pPr algn="just"/>
            <a:r>
              <a:rPr lang="fr-FR" sz="3600" dirty="0">
                <a:solidFill>
                  <a:schemeClr val="accent2"/>
                </a:solidFill>
                <a:latin typeface="Calibri Light" panose="020F0302020204030204" pitchFamily="34" charset="0"/>
                <a:cs typeface="Calibri Light" panose="020F0302020204030204" pitchFamily="34" charset="0"/>
              </a:rPr>
              <a:t>F – Publicité et pavoisement </a:t>
            </a:r>
            <a:endParaRPr lang="fr-FR" sz="3600" dirty="0">
              <a:solidFill>
                <a:schemeClr val="accent2"/>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space réservé du contenu 5">
            <a:extLst>
              <a:ext uri="{FF2B5EF4-FFF2-40B4-BE49-F238E27FC236}">
                <a16:creationId xmlns:a16="http://schemas.microsoft.com/office/drawing/2014/main" id="{6A74977E-65FA-9941-A309-7540E1B714FF}"/>
              </a:ext>
            </a:extLst>
          </p:cNvPr>
          <p:cNvSpPr txBox="1">
            <a:spLocks noGrp="1"/>
          </p:cNvSpPr>
          <p:nvPr>
            <p:ph idx="1"/>
          </p:nvPr>
        </p:nvSpPr>
        <p:spPr>
          <a:xfrm>
            <a:off x="1164921" y="2575301"/>
            <a:ext cx="9859108" cy="3416320"/>
          </a:xfrm>
          <a:prstGeom prst="rect">
            <a:avLst/>
          </a:prstGeom>
          <a:noFill/>
        </p:spPr>
        <p:txBody>
          <a:bodyPr wrap="square" anchor="ctr">
            <a:spAutoFit/>
          </a:bodyPr>
          <a:lstStyle/>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Dans </a:t>
            </a:r>
            <a:r>
              <a:rPr lang="fr-FR" sz="1800" kern="0" dirty="0">
                <a:solidFill>
                  <a:srgbClr val="000000"/>
                </a:solidFill>
                <a:highlight>
                  <a:srgbClr val="FFFFFF"/>
                </a:highlight>
                <a:latin typeface="Calibri" panose="020F0502020204030204" pitchFamily="34" charset="0"/>
                <a:ea typeface="Times New Roman"/>
                <a:cs typeface="Calibri" panose="020F0502020204030204" pitchFamily="34" charset="0"/>
                <a:sym typeface="Times New Roman"/>
              </a:rPr>
              <a:t>l’</a:t>
            </a:r>
            <a:r>
              <a:rPr kumimoji="0" lang="fr-FR" sz="18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étude d’impact du projet de </a:t>
            </a:r>
            <a:r>
              <a:rPr kumimoji="0" lang="fr-FR" sz="1800" b="0" i="0" u="none" strike="noStrike" kern="0" cap="none" spc="0" normalizeH="0" baseline="0" noProof="0" dirty="0">
                <a:ln>
                  <a:noFill/>
                </a:ln>
                <a:solidFill>
                  <a:srgbClr val="0070C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loi JO, </a:t>
            </a:r>
            <a:r>
              <a:rPr kumimoji="0" lang="fr-FR" sz="18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il est analysé l’impact des JOP sur l’environnement. </a:t>
            </a: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fr-FR" sz="1800" dirty="0">
              <a:highlight>
                <a:srgbClr val="FFFFFF"/>
              </a:highlight>
              <a:latin typeface="Calibri" panose="020F0502020204030204" pitchFamily="34" charset="0"/>
              <a:ea typeface="Times New Roman"/>
              <a:cs typeface="Calibri" panose="020F0502020204030204" pitchFamily="34" charset="0"/>
              <a:sym typeface="Times New Roman"/>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L’étude souligne que </a:t>
            </a:r>
            <a:r>
              <a:rPr kumimoji="0" lang="fr-FR" sz="1800" b="0" i="1"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 </a:t>
            </a:r>
            <a:r>
              <a:rPr kumimoji="0" lang="fr-FR" sz="1800" b="0" i="1" u="none" strike="noStrike" kern="0" cap="none" spc="0" normalizeH="0" baseline="0" noProof="0" dirty="0">
                <a:ln>
                  <a:noFill/>
                </a:ln>
                <a:solidFill>
                  <a:srgbClr val="0070C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les publicités des partenaires auront un impact en termes de paysage et de qualité du cadre de vie pour les habitants/riverains, les touristes des communes concernées par les jeux, pendant une période d’un mois avant les jeux olympiques et jusqu’à quinze jours après la fin des jeux olympiques</a:t>
            </a:r>
            <a:r>
              <a:rPr kumimoji="0" lang="fr-FR" sz="1800" b="0" i="1"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 »</a:t>
            </a:r>
            <a:r>
              <a:rPr kumimoji="0" lang="fr-FR" sz="18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 </a:t>
            </a: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1"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Cela signifie donc que les habitants subiront une pollution visuelle. </a:t>
            </a:r>
            <a:r>
              <a:rPr kumimoji="0" lang="fr-FR" sz="18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Également, les publicités seront autorisées, même dans les secteurs sensibles, à savoir les bâtiments classés. On observe par conséquent une dérogation au Code de l’environnement, certes pour une durée limitée. </a:t>
            </a: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fr-FR" sz="1800" dirty="0">
              <a:highlight>
                <a:srgbClr val="FFFFFF"/>
              </a:highlight>
              <a:latin typeface="Calibri" panose="020F0502020204030204" pitchFamily="34" charset="0"/>
              <a:ea typeface="Times New Roman"/>
              <a:cs typeface="Calibri" panose="020F0502020204030204" pitchFamily="34" charset="0"/>
              <a:sym typeface="Times New Roman"/>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Times New Roman"/>
                <a:cs typeface="Calibri" panose="020F0502020204030204" pitchFamily="34" charset="0"/>
                <a:sym typeface="Times New Roman"/>
              </a:rPr>
              <a:t>Même si cela sera temporaire, la gêne occasionnée sera bien réelle.</a:t>
            </a:r>
            <a:endPar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4145973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D0DBE71-A308-4F45-8F43-7A0910F32E30}"/>
              </a:ext>
            </a:extLst>
          </p:cNvPr>
          <p:cNvSpPr>
            <a:spLocks noGrp="1"/>
          </p:cNvSpPr>
          <p:nvPr>
            <p:ph type="title"/>
          </p:nvPr>
        </p:nvSpPr>
        <p:spPr>
          <a:xfrm>
            <a:off x="5194730" y="223044"/>
            <a:ext cx="1799492" cy="1325563"/>
          </a:xfrm>
        </p:spPr>
        <p:txBody>
          <a:bodyPr>
            <a:normAutofit/>
          </a:bodyPr>
          <a:lstStyle/>
          <a:p>
            <a:pPr algn="just"/>
            <a:r>
              <a:rPr lang="fr-FR" sz="3600" dirty="0">
                <a:solidFill>
                  <a:schemeClr val="accent2"/>
                </a:solidFill>
                <a:latin typeface="Calibri Light" panose="020F0302020204030204" pitchFamily="34" charset="0"/>
                <a:cs typeface="Calibri Light" panose="020F0302020204030204" pitchFamily="34" charset="0"/>
              </a:rPr>
              <a:t>G - L’eau </a:t>
            </a:r>
            <a:endParaRPr lang="fr-FR" sz="3600" dirty="0">
              <a:solidFill>
                <a:schemeClr val="accent2"/>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107C8EB-2B38-C74C-BCD5-164DF619AAA6}"/>
              </a:ext>
            </a:extLst>
          </p:cNvPr>
          <p:cNvSpPr txBox="1"/>
          <p:nvPr/>
        </p:nvSpPr>
        <p:spPr>
          <a:xfrm>
            <a:off x="669036" y="2120515"/>
            <a:ext cx="4261561" cy="2062103"/>
          </a:xfrm>
          <a:prstGeom prst="rect">
            <a:avLst/>
          </a:prstGeom>
          <a:noFill/>
        </p:spPr>
        <p:txBody>
          <a:bodyPr wrap="square" anchor="ctr">
            <a:spAutoFit/>
          </a:bodyPr>
          <a:lstStyle/>
          <a:p>
            <a:pPr algn="just"/>
            <a:r>
              <a:rPr lang="fr-FR" sz="1600" b="1" dirty="0">
                <a:latin typeface="Calibri" panose="020F0502020204030204" pitchFamily="34" charset="0"/>
                <a:cs typeface="Calibri" panose="020F0502020204030204" pitchFamily="34" charset="0"/>
              </a:rPr>
              <a:t>La maire de Paris, Anne Hidalgo s’est engagée en 2015 à ce que la Seine soit à nouveau propre à la baignade pour les Jeux Olympiques de 2024. </a:t>
            </a:r>
            <a:r>
              <a:rPr lang="fr-FR" sz="1600" dirty="0">
                <a:latin typeface="Calibri" panose="020F0502020204030204" pitchFamily="34" charset="0"/>
                <a:cs typeface="Calibri" panose="020F0502020204030204" pitchFamily="34" charset="0"/>
              </a:rPr>
              <a:t>Les épreuves de nage en eau libre et de triathlon sont en effet prévues pour se tenir dans le fleuve, au pied de la Tour Eiffel. En 2025, une vingtaine de sites de baignades devraient s'ouvrir en Ile de France, dont cinq dans Paris.</a:t>
            </a:r>
          </a:p>
        </p:txBody>
      </p:sp>
      <p:sp>
        <p:nvSpPr>
          <p:cNvPr id="7" name="ZoneTexte 6">
            <a:extLst>
              <a:ext uri="{FF2B5EF4-FFF2-40B4-BE49-F238E27FC236}">
                <a16:creationId xmlns:a16="http://schemas.microsoft.com/office/drawing/2014/main" id="{32813DDD-BC32-E041-A1C3-AD670956F900}"/>
              </a:ext>
            </a:extLst>
          </p:cNvPr>
          <p:cNvSpPr txBox="1"/>
          <p:nvPr/>
        </p:nvSpPr>
        <p:spPr>
          <a:xfrm>
            <a:off x="6605521" y="2050317"/>
            <a:ext cx="4281055" cy="4278094"/>
          </a:xfrm>
          <a:prstGeom prst="rect">
            <a:avLst/>
          </a:prstGeom>
          <a:noFill/>
        </p:spPr>
        <p:txBody>
          <a:bodyPr wrap="square" anchor="ctr">
            <a:spAutoFit/>
          </a:bodyPr>
          <a:lstStyle/>
          <a:p>
            <a:pPr algn="just"/>
            <a:r>
              <a:rPr lang="fr-FR" sz="1600" b="1" dirty="0">
                <a:latin typeface="Calibri" panose="020F0502020204030204" pitchFamily="34" charset="0"/>
                <a:cs typeface="Calibri" panose="020F0502020204030204" pitchFamily="34" charset="0"/>
              </a:rPr>
              <a:t>Il faut savoir que la baignade dans la Seine est interdite par la préfecture depuis 1923, soit près d’un siècle, pour des raisons de sécurité sanitaire. Pollution, déchets, micro-organismes, empêchent la baignade. </a:t>
            </a:r>
            <a:r>
              <a:rPr lang="fr-FR" sz="1600" dirty="0">
                <a:latin typeface="Calibri" panose="020F0502020204030204" pitchFamily="34" charset="0"/>
                <a:cs typeface="Calibri" panose="020F0502020204030204" pitchFamily="34" charset="0"/>
              </a:rPr>
              <a:t>Si en </a:t>
            </a:r>
            <a:r>
              <a:rPr lang="fr-FR" sz="1600" b="0" i="0" dirty="0">
                <a:effectLst/>
                <a:latin typeface="Calibri" panose="020F0502020204030204" pitchFamily="34" charset="0"/>
                <a:cs typeface="Calibri" panose="020F0502020204030204" pitchFamily="34" charset="0"/>
              </a:rPr>
              <a:t>1990 Jacques Chirac, alors maire de Paris, promettait de « </a:t>
            </a:r>
            <a:r>
              <a:rPr lang="fr-FR" sz="1600" b="0" i="1" dirty="0">
                <a:effectLst/>
                <a:latin typeface="Calibri" panose="020F0502020204030204" pitchFamily="34" charset="0"/>
                <a:cs typeface="Calibri" panose="020F0502020204030204" pitchFamily="34" charset="0"/>
              </a:rPr>
              <a:t>se</a:t>
            </a:r>
            <a:r>
              <a:rPr lang="fr-FR" sz="1600" b="0" i="0" dirty="0">
                <a:effectLst/>
                <a:latin typeface="Calibri" panose="020F0502020204030204" pitchFamily="34" charset="0"/>
                <a:cs typeface="Calibri" panose="020F0502020204030204" pitchFamily="34" charset="0"/>
              </a:rPr>
              <a:t> </a:t>
            </a:r>
            <a:r>
              <a:rPr lang="fr-FR" sz="1600" b="0" i="1" dirty="0">
                <a:effectLst/>
                <a:latin typeface="Calibri" panose="020F0502020204030204" pitchFamily="34" charset="0"/>
                <a:cs typeface="Calibri" panose="020F0502020204030204" pitchFamily="34" charset="0"/>
              </a:rPr>
              <a:t>baigner dans la Seine d'ici trois ans, devant témoins, pour démontrer que la Seine est devenue un fleuve propre</a:t>
            </a:r>
            <a:r>
              <a:rPr lang="fr-FR" sz="1600" b="0" i="0" dirty="0">
                <a:effectLst/>
                <a:latin typeface="Calibri" panose="020F0502020204030204" pitchFamily="34" charset="0"/>
                <a:cs typeface="Calibri" panose="020F0502020204030204" pitchFamily="34" charset="0"/>
              </a:rPr>
              <a:t> », il n’en était évidemment rien.</a:t>
            </a:r>
          </a:p>
          <a:p>
            <a:pPr algn="just"/>
            <a:endParaRPr lang="fr-FR" sz="1600" dirty="0">
              <a:latin typeface="Calibri" panose="020F0502020204030204" pitchFamily="34" charset="0"/>
              <a:cs typeface="Calibri" panose="020F0502020204030204" pitchFamily="34" charset="0"/>
            </a:endParaRPr>
          </a:p>
          <a:p>
            <a:pPr algn="just"/>
            <a:r>
              <a:rPr lang="fr-FR" sz="1600" dirty="0">
                <a:latin typeface="Calibri" panose="020F0502020204030204" pitchFamily="34" charset="0"/>
                <a:cs typeface="Calibri" panose="020F0502020204030204" pitchFamily="34" charset="0"/>
              </a:rPr>
              <a:t>Cependant, </a:t>
            </a:r>
            <a:r>
              <a:rPr lang="fr-FR" sz="1600" b="0" i="0" dirty="0">
                <a:effectLst/>
                <a:latin typeface="Calibri" panose="020F0502020204030204" pitchFamily="34" charset="0"/>
                <a:cs typeface="Calibri" panose="020F0502020204030204" pitchFamily="34" charset="0"/>
              </a:rPr>
              <a:t>point positif, selon une </a:t>
            </a:r>
            <a:r>
              <a:rPr lang="fr-FR" sz="1600" dirty="0">
                <a:latin typeface="Calibri" panose="020F0502020204030204" pitchFamily="34" charset="0"/>
                <a:cs typeface="Calibri" panose="020F0502020204030204" pitchFamily="34" charset="0"/>
              </a:rPr>
              <a:t>étude du Groupement d'Intérêt Public Seine-Aval datant de 2014,</a:t>
            </a:r>
            <a:r>
              <a:rPr lang="fr-FR" sz="1600" i="0" dirty="0">
                <a:effectLst/>
                <a:latin typeface="Calibri" panose="020F0502020204030204" pitchFamily="34" charset="0"/>
                <a:cs typeface="Calibri" panose="020F0502020204030204" pitchFamily="34" charset="0"/>
              </a:rPr>
              <a:t> </a:t>
            </a:r>
            <a:r>
              <a:rPr lang="fr-FR" sz="1600" b="1" i="0" dirty="0">
                <a:effectLst/>
                <a:latin typeface="Calibri" panose="020F0502020204030204" pitchFamily="34" charset="0"/>
                <a:cs typeface="Calibri" panose="020F0502020204030204" pitchFamily="34" charset="0"/>
              </a:rPr>
              <a:t>le fleuve est aujourd'hui moins contaminé que dans les années 1980, et beaucoup de contaminants se déversent malheureusement lors des orages.</a:t>
            </a:r>
            <a:endParaRPr lang="fr-FR" sz="1600" b="1" dirty="0">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8827F916-859E-3B4E-857F-A14555FB2165}"/>
              </a:ext>
            </a:extLst>
          </p:cNvPr>
          <p:cNvSpPr txBox="1"/>
          <p:nvPr/>
        </p:nvSpPr>
        <p:spPr>
          <a:xfrm>
            <a:off x="512501" y="4305729"/>
            <a:ext cx="5390502" cy="2062103"/>
          </a:xfrm>
          <a:prstGeom prst="rect">
            <a:avLst/>
          </a:prstGeom>
          <a:noFill/>
        </p:spPr>
        <p:txBody>
          <a:bodyPr wrap="square" anchor="ctr">
            <a:spAutoFit/>
          </a:bodyPr>
          <a:lstStyle/>
          <a:p>
            <a:pPr algn="just"/>
            <a:r>
              <a:rPr lang="fr-FR" sz="1600" dirty="0">
                <a:latin typeface="Calibri" panose="020F0502020204030204" pitchFamily="34" charset="0"/>
                <a:cs typeface="Calibri" panose="020F0502020204030204" pitchFamily="34" charset="0"/>
              </a:rPr>
              <a:t>De lourds travaux sont donc prévus pour permettre de tenir ces épreuves.</a:t>
            </a:r>
          </a:p>
          <a:p>
            <a:pPr algn="just"/>
            <a:endParaRPr lang="fr-FR" sz="1600" dirty="0">
              <a:latin typeface="Calibri" panose="020F0502020204030204" pitchFamily="34" charset="0"/>
              <a:cs typeface="Calibri" panose="020F0502020204030204" pitchFamily="34" charset="0"/>
            </a:endParaRPr>
          </a:p>
          <a:p>
            <a:pPr algn="just"/>
            <a:r>
              <a:rPr lang="fr-FR" sz="1600" dirty="0">
                <a:latin typeface="Calibri" panose="020F0502020204030204" pitchFamily="34" charset="0"/>
                <a:cs typeface="Calibri" panose="020F0502020204030204" pitchFamily="34" charset="0"/>
              </a:rPr>
              <a:t>Le budget nécessaire sera compris entre 800 millions et 1,4 milliard d'euros. Il sera réparti entre la SIAAP (Syndicat interdépartemental pour l’assainissement de l’agglomération parisienne) et les agglomérations d'Ile de France. La ville de Paris devrait participer à hauteur de 135 millions d'euros.</a:t>
            </a:r>
          </a:p>
        </p:txBody>
      </p:sp>
    </p:spTree>
    <p:extLst>
      <p:ext uri="{BB962C8B-B14F-4D97-AF65-F5344CB8AC3E}">
        <p14:creationId xmlns:p14="http://schemas.microsoft.com/office/powerpoint/2010/main" val="2467257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DA9B9AA4-CA18-5E4C-8739-1077B905A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24">
            <a:extLst>
              <a:ext uri="{FF2B5EF4-FFF2-40B4-BE49-F238E27FC236}">
                <a16:creationId xmlns:a16="http://schemas.microsoft.com/office/drawing/2014/main" id="{EC0C7996-A6CE-D84B-84CD-C1A814D4F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Arc 5">
            <a:extLst>
              <a:ext uri="{FF2B5EF4-FFF2-40B4-BE49-F238E27FC236}">
                <a16:creationId xmlns:a16="http://schemas.microsoft.com/office/drawing/2014/main" id="{BE0DBC88-F020-194E-85EB-511A8E14F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89DA2A90-76AF-AA46-89F4-89148018AB69}"/>
              </a:ext>
            </a:extLst>
          </p:cNvPr>
          <p:cNvSpPr/>
          <p:nvPr/>
        </p:nvSpPr>
        <p:spPr>
          <a:xfrm>
            <a:off x="-1" y="-9180"/>
            <a:ext cx="3060000" cy="540000"/>
          </a:xfrm>
          <a:prstGeom prst="rect">
            <a:avLst/>
          </a:prstGeom>
          <a:solidFill>
            <a:schemeClr val="accent2"/>
          </a:solidFill>
        </p:spPr>
        <p:txBody>
          <a:bodyPr wrap="square" anchor="ctr">
            <a:spAutoFit/>
          </a:bodyPr>
          <a:lstStyle/>
          <a:p>
            <a:pPr algn="ctr"/>
            <a:r>
              <a:rPr lang="fr" sz="1600" b="1" dirty="0">
                <a:solidFill>
                  <a:schemeClr val="bg1"/>
                </a:solidFill>
                <a:cs typeface="Calibri Light" panose="020F0302020204030204" pitchFamily="34" charset="0"/>
              </a:rPr>
              <a:t>G – L’eau</a:t>
            </a:r>
            <a:endParaRPr lang="fr-FR" sz="1600" b="1" dirty="0">
              <a:ln>
                <a:solidFill>
                  <a:schemeClr val="accent2"/>
                </a:solidFill>
              </a:ln>
              <a:solidFill>
                <a:schemeClr val="bg1"/>
              </a:solidFill>
            </a:endParaRPr>
          </a:p>
        </p:txBody>
      </p:sp>
      <p:sp>
        <p:nvSpPr>
          <p:cNvPr id="9" name="ZoneTexte 8">
            <a:extLst>
              <a:ext uri="{FF2B5EF4-FFF2-40B4-BE49-F238E27FC236}">
                <a16:creationId xmlns:a16="http://schemas.microsoft.com/office/drawing/2014/main" id="{5CAC26F3-3834-9F4F-AA6C-25091F8C5FC1}"/>
              </a:ext>
            </a:extLst>
          </p:cNvPr>
          <p:cNvSpPr txBox="1"/>
          <p:nvPr/>
        </p:nvSpPr>
        <p:spPr>
          <a:xfrm>
            <a:off x="720969" y="868863"/>
            <a:ext cx="9487726" cy="3293209"/>
          </a:xfrm>
          <a:prstGeom prst="rect">
            <a:avLst/>
          </a:prstGeom>
          <a:noFill/>
        </p:spPr>
        <p:txBody>
          <a:bodyPr wrap="square" anchor="ctr">
            <a:spAutoFit/>
          </a:bodyPr>
          <a:lstStyle/>
          <a:p>
            <a:pPr algn="just"/>
            <a:r>
              <a:rPr lang="fr-FR" sz="1600" dirty="0">
                <a:latin typeface="Calibri" panose="020F0502020204030204" pitchFamily="34" charset="0"/>
                <a:cs typeface="Calibri" panose="020F0502020204030204" pitchFamily="34" charset="0"/>
              </a:rPr>
              <a:t>Certaines critiques, ainsi qu’un certain scepticisme sur ce projet d’assainissement pour les JOP, ont vu le jour, et paraissent fondées, </a:t>
            </a:r>
            <a:r>
              <a:rPr lang="fr-FR" sz="1600" b="1" dirty="0">
                <a:latin typeface="Calibri" panose="020F0502020204030204" pitchFamily="34" charset="0"/>
                <a:cs typeface="Calibri" panose="020F0502020204030204" pitchFamily="34" charset="0"/>
              </a:rPr>
              <a:t>tant la Seine pâtit de la pollution depuis longtemps. </a:t>
            </a:r>
          </a:p>
          <a:p>
            <a:pPr algn="just"/>
            <a:endParaRPr lang="fr-FR" sz="1600" dirty="0">
              <a:latin typeface="Calibri" panose="020F0502020204030204" pitchFamily="34" charset="0"/>
              <a:cs typeface="Calibri" panose="020F0502020204030204" pitchFamily="34" charset="0"/>
            </a:endParaRPr>
          </a:p>
          <a:p>
            <a:pPr algn="just"/>
            <a:r>
              <a:rPr lang="fr-FR" sz="1600" dirty="0">
                <a:latin typeface="Calibri" panose="020F0502020204030204" pitchFamily="34" charset="0"/>
                <a:cs typeface="Calibri" panose="020F0502020204030204" pitchFamily="34" charset="0"/>
              </a:rPr>
              <a:t>L’opposition de droite au Conseil de Paris, sceptique, a demandé le 14 septembre 2020 la création d'une mission d'information et d'évaluation (MIE), afin de déterminer la faisabilité de ce projet. </a:t>
            </a:r>
          </a:p>
          <a:p>
            <a:pPr algn="just"/>
            <a:endParaRPr lang="fr-FR" sz="1600" dirty="0">
              <a:latin typeface="Calibri" panose="020F0502020204030204" pitchFamily="34" charset="0"/>
              <a:cs typeface="Calibri" panose="020F0502020204030204" pitchFamily="34" charset="0"/>
            </a:endParaRPr>
          </a:p>
          <a:p>
            <a:pPr algn="just"/>
            <a:r>
              <a:rPr lang="fr-FR" sz="1600" dirty="0">
                <a:latin typeface="Calibri" panose="020F0502020204030204" pitchFamily="34" charset="0"/>
                <a:cs typeface="Calibri" panose="020F0502020204030204" pitchFamily="34" charset="0"/>
              </a:rPr>
              <a:t>Les moyens financiers interrogent également l’opposition de droite, le budget de 800 millions d'euros avancé correspondant à « deux fois celui de la SIAAP » selon Grégory Canal, élu au Conseil de Paris.</a:t>
            </a:r>
          </a:p>
          <a:p>
            <a:pPr algn="just"/>
            <a:endParaRPr lang="fr-FR" sz="1600" b="1" dirty="0">
              <a:latin typeface="Calibri" panose="020F0502020204030204" pitchFamily="34" charset="0"/>
              <a:cs typeface="Calibri" panose="020F0502020204030204" pitchFamily="34" charset="0"/>
            </a:endParaRPr>
          </a:p>
          <a:p>
            <a:pPr algn="just"/>
            <a:r>
              <a:rPr lang="fr-FR" sz="1600" b="1" dirty="0">
                <a:latin typeface="Calibri" panose="020F0502020204030204" pitchFamily="34" charset="0"/>
                <a:cs typeface="Calibri" panose="020F0502020204030204" pitchFamily="34" charset="0"/>
              </a:rPr>
              <a:t>D’autre part, certaines graves atteintes à la qualité de l’eau de la Seine continuent de se produire. En effet, Lafarge, célèbre société de cimenterie, a récemment déversé volontairement ses eaux usées dans la Seine. </a:t>
            </a:r>
            <a:r>
              <a:rPr lang="fr-FR" sz="1600" i="0" u="none" strike="noStrike" dirty="0">
                <a:solidFill>
                  <a:srgbClr val="000000"/>
                </a:solidFill>
                <a:effectLst/>
                <a:latin typeface="Calibri" panose="020F0502020204030204" pitchFamily="34" charset="0"/>
                <a:cs typeface="Calibri" panose="020F0502020204030204" pitchFamily="34" charset="0"/>
              </a:rPr>
              <a:t>Dans ces eaux, un mélange de particules de ciment, de liquides de traitement et des microfibres de plastique. Une enquête est en cours. </a:t>
            </a:r>
            <a:r>
              <a:rPr lang="fr-FR" sz="1600" b="1" i="0" u="none" strike="noStrike" dirty="0">
                <a:solidFill>
                  <a:srgbClr val="000000"/>
                </a:solidFill>
                <a:effectLst/>
                <a:latin typeface="Calibri" panose="020F0502020204030204" pitchFamily="34" charset="0"/>
                <a:cs typeface="Calibri" panose="020F0502020204030204" pitchFamily="34" charset="0"/>
              </a:rPr>
              <a:t>La société Vinci avait été condamnée en 2019 pour une pratique similaire. </a:t>
            </a:r>
            <a:endParaRPr lang="fr-FR" sz="1600" b="1"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15DBBE52-7508-8D45-A9F2-FBA41404EA4B}"/>
              </a:ext>
            </a:extLst>
          </p:cNvPr>
          <p:cNvSpPr txBox="1"/>
          <p:nvPr/>
        </p:nvSpPr>
        <p:spPr>
          <a:xfrm>
            <a:off x="1884484" y="4446159"/>
            <a:ext cx="8423031" cy="1169551"/>
          </a:xfrm>
          <a:prstGeom prst="rect">
            <a:avLst/>
          </a:prstGeom>
          <a:noFill/>
        </p:spPr>
        <p:txBody>
          <a:bodyPr wrap="square" anchor="ctr">
            <a:spAutoFit/>
          </a:bodyPr>
          <a:lstStyle/>
          <a:p>
            <a:pPr algn="just"/>
            <a:r>
              <a:rPr lang="fr-FR" sz="1400" b="1" dirty="0">
                <a:latin typeface="Calibri" panose="020F0502020204030204" pitchFamily="34" charset="0"/>
                <a:cs typeface="Calibri" panose="020F0502020204030204" pitchFamily="34" charset="0"/>
              </a:rPr>
              <a:t>La capacité à tenir le délai pour les Jeux Olympiques est cruciale. Paris ne veut pas reproduire l'expérience malheureuse des jeux de Rio en 2016 : la baie de Guanabara, où devaient se tenir des épreuves, avait été jugée dangereuse pour les athlètes. Des déchets étaient encore présents dans l'eau, et une bactérie pouvant rendre gravement malade avait été découverte. Pareille désillusion serait catastrophique pour la tenue des épreuves, et au-delà, pour l’image de la Ville de Paris.</a:t>
            </a:r>
          </a:p>
        </p:txBody>
      </p:sp>
    </p:spTree>
    <p:extLst>
      <p:ext uri="{BB962C8B-B14F-4D97-AF65-F5344CB8AC3E}">
        <p14:creationId xmlns:p14="http://schemas.microsoft.com/office/powerpoint/2010/main" val="36852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Espace réservé du contenu 4">
            <a:extLst>
              <a:ext uri="{FF2B5EF4-FFF2-40B4-BE49-F238E27FC236}">
                <a16:creationId xmlns:a16="http://schemas.microsoft.com/office/drawing/2014/main" id="{F80AAD10-35E3-8442-A4C4-A81555A6D107}"/>
              </a:ext>
            </a:extLst>
          </p:cNvPr>
          <p:cNvSpPr txBox="1">
            <a:spLocks/>
          </p:cNvSpPr>
          <p:nvPr/>
        </p:nvSpPr>
        <p:spPr>
          <a:xfrm>
            <a:off x="853926" y="1062156"/>
            <a:ext cx="5015065" cy="3882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1600"/>
              </a:spcBef>
              <a:buFont typeface="Arial" panose="020B0604020202020204" pitchFamily="34" charset="0"/>
              <a:buNone/>
            </a:pPr>
            <a:r>
              <a:rPr lang="fr-FR" sz="2000" b="1" dirty="0">
                <a:highlight>
                  <a:srgbClr val="008080"/>
                </a:highlight>
                <a:latin typeface="Calibri Light" panose="020F0302020204030204" pitchFamily="34" charset="0"/>
                <a:cs typeface="Calibri Light" panose="020F0302020204030204" pitchFamily="34" charset="0"/>
              </a:rPr>
              <a:t>Qu’est-ce que le développement durable ?</a:t>
            </a:r>
          </a:p>
          <a:p>
            <a:pPr marL="0" indent="0" algn="just">
              <a:spcBef>
                <a:spcPts val="1600"/>
              </a:spcBef>
              <a:buFont typeface="Arial" panose="020B0604020202020204" pitchFamily="34" charset="0"/>
              <a:buNone/>
            </a:pPr>
            <a:endParaRPr lang="fr-FR" sz="2000" b="1" u="sng" dirty="0">
              <a:solidFill>
                <a:schemeClr val="accent4"/>
              </a:solidFill>
              <a:highlight>
                <a:schemeClr val="lt1"/>
              </a:highlight>
              <a:latin typeface="Calibri Light" panose="020F0302020204030204" pitchFamily="34" charset="0"/>
              <a:cs typeface="Calibri Light" panose="020F0302020204030204" pitchFamily="34" charset="0"/>
            </a:endParaRPr>
          </a:p>
          <a:p>
            <a:pPr marL="0" indent="0" algn="just">
              <a:spcBef>
                <a:spcPts val="1600"/>
              </a:spcBef>
              <a:buFont typeface="Arial" panose="020B0604020202020204" pitchFamily="34" charset="0"/>
              <a:buNone/>
            </a:pPr>
            <a:r>
              <a:rPr lang="fr-FR" sz="2000" dirty="0">
                <a:latin typeface="Calibri" panose="020F0502020204030204" pitchFamily="34" charset="0"/>
                <a:cs typeface="Calibri" panose="020F0502020204030204" pitchFamily="34" charset="0"/>
              </a:rPr>
              <a:t>Il s’agit d’un concept qui est apparu au détour des années 1970-1980. </a:t>
            </a:r>
          </a:p>
          <a:p>
            <a:pPr marL="0" indent="0" algn="just">
              <a:spcBef>
                <a:spcPts val="1600"/>
              </a:spcBef>
              <a:buFont typeface="Arial" panose="020B0604020202020204" pitchFamily="34" charset="0"/>
              <a:buNone/>
            </a:pPr>
            <a:r>
              <a:rPr lang="fr-FR" sz="2000" dirty="0">
                <a:latin typeface="Calibri" panose="020F0502020204030204" pitchFamily="34" charset="0"/>
                <a:cs typeface="Calibri" panose="020F0502020204030204" pitchFamily="34" charset="0"/>
              </a:rPr>
              <a:t>Il se définit comme un mode de développement qui vient répondre aux besoins du présent sans compromettre la capacité des générations futures de répondre aux leurs. </a:t>
            </a:r>
          </a:p>
        </p:txBody>
      </p:sp>
      <p:pic>
        <p:nvPicPr>
          <p:cNvPr id="9" name="Google Shape;82;p17">
            <a:extLst>
              <a:ext uri="{FF2B5EF4-FFF2-40B4-BE49-F238E27FC236}">
                <a16:creationId xmlns:a16="http://schemas.microsoft.com/office/drawing/2014/main" id="{4957D4D3-AF9E-0345-8325-BEAFC858E39E}"/>
              </a:ext>
            </a:extLst>
          </p:cNvPr>
          <p:cNvPicPr preferRelativeResize="0"/>
          <p:nvPr/>
        </p:nvPicPr>
        <p:blipFill rotWithShape="1">
          <a:blip r:embed="rId2">
            <a:alphaModFix/>
          </a:blip>
          <a:srcRect l="10563" r="9963"/>
          <a:stretch/>
        </p:blipFill>
        <p:spPr>
          <a:xfrm>
            <a:off x="6424702" y="2514600"/>
            <a:ext cx="5211588" cy="3752056"/>
          </a:xfrm>
          <a:prstGeom prst="rect">
            <a:avLst/>
          </a:prstGeom>
          <a:noFill/>
          <a:ln>
            <a:noFill/>
          </a:ln>
        </p:spPr>
      </p:pic>
    </p:spTree>
    <p:extLst>
      <p:ext uri="{BB962C8B-B14F-4D97-AF65-F5344CB8AC3E}">
        <p14:creationId xmlns:p14="http://schemas.microsoft.com/office/powerpoint/2010/main" val="2398145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74ECB24-E7C8-584B-A8A8-AC81C6D16AD7}"/>
              </a:ext>
            </a:extLst>
          </p:cNvPr>
          <p:cNvSpPr>
            <a:spLocks noGrp="1"/>
          </p:cNvSpPr>
          <p:nvPr>
            <p:ph type="title"/>
          </p:nvPr>
        </p:nvSpPr>
        <p:spPr>
          <a:xfrm>
            <a:off x="3644104" y="289984"/>
            <a:ext cx="4349262" cy="1325563"/>
          </a:xfrm>
        </p:spPr>
        <p:txBody>
          <a:bodyPr>
            <a:normAutofit/>
          </a:bodyPr>
          <a:lstStyle/>
          <a:p>
            <a:pPr algn="just"/>
            <a:r>
              <a:rPr lang="fr-FR" sz="3600" dirty="0">
                <a:solidFill>
                  <a:schemeClr val="accent2"/>
                </a:solidFill>
                <a:latin typeface="Calibri Light" panose="020F0302020204030204" pitchFamily="34" charset="0"/>
                <a:cs typeface="Calibri Light" panose="020F0302020204030204" pitchFamily="34" charset="0"/>
              </a:rPr>
              <a:t>H – Espèces protégées</a:t>
            </a:r>
            <a:endParaRPr lang="fr-FR" sz="3600" dirty="0">
              <a:solidFill>
                <a:schemeClr val="accent2"/>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31362723-7024-9549-92F3-87253BEF0ADA}"/>
              </a:ext>
            </a:extLst>
          </p:cNvPr>
          <p:cNvSpPr txBox="1"/>
          <p:nvPr/>
        </p:nvSpPr>
        <p:spPr>
          <a:xfrm>
            <a:off x="360947" y="2055813"/>
            <a:ext cx="6514638" cy="4247317"/>
          </a:xfrm>
          <a:prstGeom prst="rect">
            <a:avLst/>
          </a:prstGeom>
          <a:noFill/>
        </p:spPr>
        <p:txBody>
          <a:bodyPr wrap="square">
            <a:spAutoFit/>
          </a:bodyPr>
          <a:lstStyle/>
          <a:p>
            <a:pPr algn="just"/>
            <a:r>
              <a:rPr lang="fr-FR" sz="1600" dirty="0">
                <a:latin typeface="Calibri" panose="020F0502020204030204" pitchFamily="34" charset="0"/>
                <a:cs typeface="Calibri" panose="020F0502020204030204" pitchFamily="34" charset="0"/>
              </a:rPr>
              <a:t>Pour ne prendre que l’exemple du </a:t>
            </a:r>
            <a:r>
              <a:rPr lang="fr-FR" sz="1600" b="1" dirty="0">
                <a:latin typeface="Calibri" panose="020F0502020204030204" pitchFamily="34" charset="0"/>
                <a:cs typeface="Calibri" panose="020F0502020204030204" pitchFamily="34" charset="0"/>
              </a:rPr>
              <a:t>Village des Médias</a:t>
            </a:r>
            <a:r>
              <a:rPr lang="fr-FR" sz="1600" dirty="0">
                <a:latin typeface="Calibri" panose="020F0502020204030204" pitchFamily="34" charset="0"/>
                <a:cs typeface="Calibri" panose="020F0502020204030204" pitchFamily="34" charset="0"/>
              </a:rPr>
              <a:t>, particulièrement marquant en ce domaine, l’Autorité Environnementale, dans son </a:t>
            </a:r>
            <a:r>
              <a:rPr lang="fr-FR" sz="1600" dirty="0">
                <a:solidFill>
                  <a:srgbClr val="0070C0"/>
                </a:solidFill>
                <a:latin typeface="Calibri" panose="020F0502020204030204" pitchFamily="34" charset="0"/>
                <a:cs typeface="Calibri" panose="020F0502020204030204" pitchFamily="34" charset="0"/>
              </a:rPr>
              <a:t>avis en date du 1</a:t>
            </a:r>
            <a:r>
              <a:rPr lang="fr-FR" sz="1600" baseline="30000" dirty="0">
                <a:solidFill>
                  <a:srgbClr val="0070C0"/>
                </a:solidFill>
                <a:latin typeface="Calibri" panose="020F0502020204030204" pitchFamily="34" charset="0"/>
                <a:cs typeface="Calibri" panose="020F0502020204030204" pitchFamily="34" charset="0"/>
              </a:rPr>
              <a:t>er</a:t>
            </a:r>
            <a:r>
              <a:rPr lang="fr-FR" sz="1600" dirty="0">
                <a:solidFill>
                  <a:srgbClr val="0070C0"/>
                </a:solidFill>
                <a:latin typeface="Calibri" panose="020F0502020204030204" pitchFamily="34" charset="0"/>
                <a:cs typeface="Calibri" panose="020F0502020204030204" pitchFamily="34" charset="0"/>
              </a:rPr>
              <a:t> avril 2020</a:t>
            </a:r>
            <a:r>
              <a:rPr lang="fr-FR" sz="1600" dirty="0">
                <a:latin typeface="Calibri" panose="020F0502020204030204" pitchFamily="34" charset="0"/>
                <a:cs typeface="Calibri" panose="020F0502020204030204" pitchFamily="34" charset="0"/>
              </a:rPr>
              <a:t>, a exprimé le fait que « </a:t>
            </a:r>
            <a:r>
              <a:rPr lang="fr-FR" sz="1600" i="1" dirty="0">
                <a:latin typeface="Calibri" panose="020F0502020204030204" pitchFamily="34" charset="0"/>
                <a:cs typeface="Calibri" panose="020F0502020204030204" pitchFamily="34" charset="0"/>
              </a:rPr>
              <a:t>les effets sur les sites d’inventaires et de protection sont précisément évalués ;</a:t>
            </a:r>
          </a:p>
          <a:p>
            <a:pPr algn="just"/>
            <a:r>
              <a:rPr lang="fr-FR" sz="1600" i="1" dirty="0">
                <a:latin typeface="Calibri" panose="020F0502020204030204" pitchFamily="34" charset="0"/>
                <a:cs typeface="Calibri" panose="020F0502020204030204" pitchFamily="34" charset="0"/>
              </a:rPr>
              <a:t> </a:t>
            </a:r>
          </a:p>
          <a:p>
            <a:pPr algn="just"/>
            <a:r>
              <a:rPr lang="fr-FR" sz="1600" b="1" i="1" dirty="0">
                <a:latin typeface="Calibri" panose="020F0502020204030204" pitchFamily="34" charset="0"/>
                <a:cs typeface="Calibri" panose="020F0502020204030204" pitchFamily="34" charset="0"/>
              </a:rPr>
              <a:t>Sur les 52 espèces animales patrimoniales et toutes protégées présentes sur le territoire d’étude, 24 voient leur habitat significativement affecté par le projet</a:t>
            </a:r>
            <a:r>
              <a:rPr lang="fr-FR" sz="1600" i="1" dirty="0">
                <a:latin typeface="Calibri" panose="020F0502020204030204" pitchFamily="34" charset="0"/>
                <a:cs typeface="Calibri" panose="020F0502020204030204" pitchFamily="34" charset="0"/>
              </a:rPr>
              <a:t>. Les mesures de réduction sont précisées dans le dossier de dérogation. On note l’ajout d’une mesure dédiée de prise en compte de la biodiversité dans le projet d’aménagement. Il est précisé pour la palette végétale que les espèces choisies devront être d’origine locale à 70 %. </a:t>
            </a:r>
            <a:r>
              <a:rPr lang="fr-FR" sz="1600" dirty="0">
                <a:latin typeface="Calibri" panose="020F0502020204030204" pitchFamily="34" charset="0"/>
                <a:cs typeface="Calibri" panose="020F0502020204030204" pitchFamily="34" charset="0"/>
              </a:rPr>
              <a:t>»</a:t>
            </a:r>
          </a:p>
          <a:p>
            <a:pPr algn="just"/>
            <a:endParaRPr lang="fr-FR" sz="1600" b="1" dirty="0">
              <a:latin typeface="Calibri" panose="020F0502020204030204" pitchFamily="34" charset="0"/>
              <a:cs typeface="Calibri" panose="020F0502020204030204" pitchFamily="34" charset="0"/>
            </a:endParaRPr>
          </a:p>
          <a:p>
            <a:pPr algn="just"/>
            <a:r>
              <a:rPr lang="fr-FR" sz="1600" b="1" dirty="0">
                <a:latin typeface="Calibri" panose="020F0502020204030204" pitchFamily="34" charset="0"/>
                <a:cs typeface="Calibri" panose="020F0502020204030204" pitchFamily="34" charset="0"/>
              </a:rPr>
              <a:t>Elle recommande au maître d’ouvrage, donc la SOLIDEO, « d’établir un tableau de synthèse permettant de présenter les équivalences écologiques entre les zones affectées et les mesures de compensation proposées, pour la phase Jeux et pour la phase Héritage. </a:t>
            </a:r>
            <a:r>
              <a:rPr lang="fr-FR" sz="1600" dirty="0">
                <a:latin typeface="Calibri" panose="020F0502020204030204" pitchFamily="34" charset="0"/>
                <a:cs typeface="Calibri" panose="020F0502020204030204" pitchFamily="34" charset="0"/>
              </a:rPr>
              <a:t>»</a:t>
            </a:r>
          </a:p>
          <a:p>
            <a:endParaRPr lang="fr-FR" sz="1400"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0A251C48-C610-A347-B63A-E7680C4372A8}"/>
              </a:ext>
            </a:extLst>
          </p:cNvPr>
          <p:cNvSpPr txBox="1"/>
          <p:nvPr/>
        </p:nvSpPr>
        <p:spPr>
          <a:xfrm>
            <a:off x="7878389" y="2626082"/>
            <a:ext cx="3307759" cy="2554545"/>
          </a:xfrm>
          <a:prstGeom prst="rect">
            <a:avLst/>
          </a:prstGeom>
          <a:noFill/>
        </p:spPr>
        <p:txBody>
          <a:bodyPr wrap="square" anchor="ctr">
            <a:spAutoFit/>
          </a:bodyPr>
          <a:lstStyle/>
          <a:p>
            <a:pPr algn="just"/>
            <a:r>
              <a:rPr lang="fr-FR" sz="1600" dirty="0">
                <a:latin typeface="Calibri" panose="020F0502020204030204" pitchFamily="34" charset="0"/>
                <a:cs typeface="Calibri" panose="020F0502020204030204" pitchFamily="34" charset="0"/>
              </a:rPr>
              <a:t>On voit donc que </a:t>
            </a:r>
            <a:r>
              <a:rPr lang="fr-FR" sz="1600" b="1" dirty="0">
                <a:latin typeface="Calibri" panose="020F0502020204030204" pitchFamily="34" charset="0"/>
                <a:cs typeface="Calibri" panose="020F0502020204030204" pitchFamily="34" charset="0"/>
              </a:rPr>
              <a:t>les espèces protégées</a:t>
            </a:r>
            <a:r>
              <a:rPr lang="fr-FR" sz="1600" dirty="0">
                <a:latin typeface="Calibri" panose="020F0502020204030204" pitchFamily="34" charset="0"/>
                <a:cs typeface="Calibri" panose="020F0502020204030204" pitchFamily="34" charset="0"/>
              </a:rPr>
              <a:t>, du moins </a:t>
            </a:r>
            <a:r>
              <a:rPr lang="fr-FR" sz="1600" b="1" dirty="0">
                <a:latin typeface="Calibri" panose="020F0502020204030204" pitchFamily="34" charset="0"/>
                <a:cs typeface="Calibri" panose="020F0502020204030204" pitchFamily="34" charset="0"/>
              </a:rPr>
              <a:t>une part non négligeable de celles-ci, seront menacées par les différents projets de constructions comme les ZAC.</a:t>
            </a:r>
          </a:p>
          <a:p>
            <a:pPr algn="just"/>
            <a:endParaRPr lang="fr-FR" sz="1600" dirty="0">
              <a:latin typeface="Calibri" panose="020F0502020204030204" pitchFamily="34" charset="0"/>
              <a:cs typeface="Calibri" panose="020F0502020204030204" pitchFamily="34" charset="0"/>
            </a:endParaRPr>
          </a:p>
          <a:p>
            <a:pPr algn="just"/>
            <a:r>
              <a:rPr lang="fr-FR" sz="1600" b="1" dirty="0">
                <a:latin typeface="Calibri" panose="020F0502020204030204" pitchFamily="34" charset="0"/>
                <a:cs typeface="Calibri" panose="020F0502020204030204" pitchFamily="34" charset="0"/>
              </a:rPr>
              <a:t>L’Autorité environnementale insiste sur la fameux « éviter, réduire, compenser », qui ne semble pas  respecté en l’espèce.</a:t>
            </a:r>
            <a:endParaRPr lang="fr-FR" sz="1600" dirty="0"/>
          </a:p>
        </p:txBody>
      </p:sp>
    </p:spTree>
    <p:extLst>
      <p:ext uri="{BB962C8B-B14F-4D97-AF65-F5344CB8AC3E}">
        <p14:creationId xmlns:p14="http://schemas.microsoft.com/office/powerpoint/2010/main" val="303616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5D101AD2-916A-6149-A26B-F75DDD585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4">
            <a:extLst>
              <a:ext uri="{FF2B5EF4-FFF2-40B4-BE49-F238E27FC236}">
                <a16:creationId xmlns:a16="http://schemas.microsoft.com/office/drawing/2014/main" id="{2ADCD170-F31B-244E-A4F4-292D0B44F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Arc 3">
            <a:extLst>
              <a:ext uri="{FF2B5EF4-FFF2-40B4-BE49-F238E27FC236}">
                <a16:creationId xmlns:a16="http://schemas.microsoft.com/office/drawing/2014/main" id="{7329950D-471D-1647-B65E-74F4033F2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2" descr="Consultation Publique « Village des Médias » Parc de la Courneuve | MNLE -  Mouvement National de Lutte pour l'Environnement">
            <a:extLst>
              <a:ext uri="{FF2B5EF4-FFF2-40B4-BE49-F238E27FC236}">
                <a16:creationId xmlns:a16="http://schemas.microsoft.com/office/drawing/2014/main" id="{B30DE1DD-DCF2-784B-AB5E-B9DF24D12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7"/>
            <a:ext cx="5908431" cy="417702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84D3E2D-13FF-964A-82A6-ACB302FD236C}"/>
              </a:ext>
            </a:extLst>
          </p:cNvPr>
          <p:cNvSpPr txBox="1"/>
          <p:nvPr/>
        </p:nvSpPr>
        <p:spPr>
          <a:xfrm>
            <a:off x="1406094" y="4409709"/>
            <a:ext cx="4226119" cy="1323439"/>
          </a:xfrm>
          <a:prstGeom prst="rect">
            <a:avLst/>
          </a:prstGeom>
          <a:noFill/>
        </p:spPr>
        <p:txBody>
          <a:bodyPr wrap="square" anchor="ctr">
            <a:spAutoFit/>
          </a:bodyPr>
          <a:lstStyle/>
          <a:p>
            <a:pPr algn="just"/>
            <a:r>
              <a:rPr lang="fr-FR" sz="1600" dirty="0">
                <a:latin typeface="Calibri" panose="020F0502020204030204" pitchFamily="34" charset="0"/>
                <a:cs typeface="Calibri" panose="020F0502020204030204" pitchFamily="34" charset="0"/>
              </a:rPr>
              <a:t>Notons également ci-après que la Justice, sur requête d’associations de défense de l’environnement, se « saisit » de ce problème en annulant des autorisations préfectorales de dérogation à l’atteinte d’espèces protégées.</a:t>
            </a:r>
          </a:p>
        </p:txBody>
      </p:sp>
      <p:sp>
        <p:nvSpPr>
          <p:cNvPr id="10" name="ZoneTexte 9">
            <a:extLst>
              <a:ext uri="{FF2B5EF4-FFF2-40B4-BE49-F238E27FC236}">
                <a16:creationId xmlns:a16="http://schemas.microsoft.com/office/drawing/2014/main" id="{62C06D16-D3F3-4A47-ABBC-B6846DEFC425}"/>
              </a:ext>
            </a:extLst>
          </p:cNvPr>
          <p:cNvSpPr txBox="1"/>
          <p:nvPr/>
        </p:nvSpPr>
        <p:spPr>
          <a:xfrm>
            <a:off x="6096000" y="895069"/>
            <a:ext cx="5632213" cy="5067862"/>
          </a:xfrm>
          <a:prstGeom prst="rect">
            <a:avLst/>
          </a:prstGeom>
          <a:noFill/>
        </p:spPr>
        <p:txBody>
          <a:bodyPr wrap="square" anchor="ctr">
            <a:spAutoFit/>
          </a:bodyPr>
          <a:lstStyle/>
          <a:p>
            <a:pPr marL="457200" lvl="0" indent="0" algn="just" rtl="0">
              <a:lnSpc>
                <a:spcPct val="115000"/>
              </a:lnSpc>
              <a:spcBef>
                <a:spcPts val="1200"/>
              </a:spcBef>
              <a:spcAft>
                <a:spcPts val="0"/>
              </a:spcAft>
              <a:buNone/>
            </a:pPr>
            <a:r>
              <a:rPr lang="fr-FR" sz="1600" dirty="0">
                <a:latin typeface="Calibri" panose="020F0502020204030204" pitchFamily="34" charset="0"/>
                <a:ea typeface="Times New Roman"/>
                <a:cs typeface="Calibri" panose="020F0502020204030204" pitchFamily="34" charset="0"/>
                <a:sym typeface="Times New Roman"/>
              </a:rPr>
              <a:t>En effet, </a:t>
            </a:r>
            <a:r>
              <a:rPr lang="fr-FR" sz="1600" b="1" dirty="0">
                <a:latin typeface="Calibri" panose="020F0502020204030204" pitchFamily="34" charset="0"/>
                <a:ea typeface="Times New Roman"/>
                <a:cs typeface="Calibri" panose="020F0502020204030204" pitchFamily="34" charset="0"/>
                <a:sym typeface="Times New Roman"/>
              </a:rPr>
              <a:t>la Cour administrative d’appel de Paris </a:t>
            </a:r>
            <a:r>
              <a:rPr lang="fr-FR" sz="1600" dirty="0">
                <a:latin typeface="Calibri" panose="020F0502020204030204" pitchFamily="34" charset="0"/>
                <a:ea typeface="Times New Roman"/>
                <a:cs typeface="Calibri" panose="020F0502020204030204" pitchFamily="34" charset="0"/>
                <a:sym typeface="Times New Roman"/>
              </a:rPr>
              <a:t>(compétente pour le contentieux lié aux JOP 2024) </a:t>
            </a:r>
            <a:r>
              <a:rPr lang="fr-FR" sz="1600" b="1" dirty="0">
                <a:latin typeface="Calibri" panose="020F0502020204030204" pitchFamily="34" charset="0"/>
                <a:ea typeface="Times New Roman"/>
                <a:cs typeface="Calibri" panose="020F0502020204030204" pitchFamily="34" charset="0"/>
                <a:sym typeface="Times New Roman"/>
              </a:rPr>
              <a:t>a suspendu en référé le 6 avril 2021 les travaux du Village des médias des Jeux olympiques de Paris 2024, prévu sur une partie du parc départemental Georges-</a:t>
            </a:r>
            <a:r>
              <a:rPr lang="fr-FR" sz="1600" b="1" dirty="0" err="1">
                <a:latin typeface="Calibri" panose="020F0502020204030204" pitchFamily="34" charset="0"/>
                <a:ea typeface="Times New Roman"/>
                <a:cs typeface="Calibri" panose="020F0502020204030204" pitchFamily="34" charset="0"/>
                <a:sym typeface="Times New Roman"/>
              </a:rPr>
              <a:t>Valbon</a:t>
            </a:r>
            <a:r>
              <a:rPr lang="fr-FR" sz="1600" b="1" dirty="0">
                <a:latin typeface="Calibri" panose="020F0502020204030204" pitchFamily="34" charset="0"/>
                <a:ea typeface="Times New Roman"/>
                <a:cs typeface="Calibri" panose="020F0502020204030204" pitchFamily="34" charset="0"/>
                <a:sym typeface="Times New Roman"/>
              </a:rPr>
              <a:t> à Dugny (93).</a:t>
            </a:r>
          </a:p>
          <a:p>
            <a:pPr marL="457200" lvl="0" indent="0" algn="just" rtl="0">
              <a:lnSpc>
                <a:spcPct val="115000"/>
              </a:lnSpc>
              <a:spcBef>
                <a:spcPts val="1200"/>
              </a:spcBef>
              <a:spcAft>
                <a:spcPts val="0"/>
              </a:spcAft>
              <a:buNone/>
            </a:pPr>
            <a:r>
              <a:rPr lang="fr-FR" sz="1600" dirty="0">
                <a:latin typeface="Calibri" panose="020F0502020204030204" pitchFamily="34" charset="0"/>
                <a:ea typeface="Times New Roman"/>
                <a:cs typeface="Calibri" panose="020F0502020204030204" pitchFamily="34" charset="0"/>
                <a:sym typeface="Times New Roman"/>
              </a:rPr>
              <a:t>Le Village des médias doit accueillir environ 2.000 journalistes et techniciens pendant les Jeux olympiques et paralympiques de 2024. </a:t>
            </a:r>
          </a:p>
          <a:p>
            <a:pPr marL="457200" lvl="0" indent="0" algn="just" rtl="0">
              <a:lnSpc>
                <a:spcPct val="115000"/>
              </a:lnSpc>
              <a:spcBef>
                <a:spcPts val="1200"/>
              </a:spcBef>
              <a:spcAft>
                <a:spcPts val="0"/>
              </a:spcAft>
              <a:buNone/>
            </a:pPr>
            <a:r>
              <a:rPr lang="fr-FR" sz="1600" b="1" dirty="0">
                <a:latin typeface="Calibri" panose="020F0502020204030204" pitchFamily="34" charset="0"/>
                <a:ea typeface="Times New Roman"/>
                <a:cs typeface="Calibri" panose="020F0502020204030204" pitchFamily="34" charset="0"/>
                <a:sym typeface="Times New Roman"/>
              </a:rPr>
              <a:t>Les bâtiments doivent ensuite être convertis en logements dans le cadre d’un « </a:t>
            </a:r>
            <a:r>
              <a:rPr lang="fr-FR" sz="1600" b="1" dirty="0" err="1">
                <a:latin typeface="Calibri" panose="020F0502020204030204" pitchFamily="34" charset="0"/>
                <a:ea typeface="Times New Roman"/>
                <a:cs typeface="Calibri" panose="020F0502020204030204" pitchFamily="34" charset="0"/>
                <a:sym typeface="Times New Roman"/>
              </a:rPr>
              <a:t>éco-quartier</a:t>
            </a:r>
            <a:r>
              <a:rPr lang="fr-FR" sz="1600" b="1" dirty="0">
                <a:latin typeface="Calibri" panose="020F0502020204030204" pitchFamily="34" charset="0"/>
                <a:ea typeface="Times New Roman"/>
                <a:cs typeface="Calibri" panose="020F0502020204030204" pitchFamily="34" charset="0"/>
                <a:sym typeface="Times New Roman"/>
              </a:rPr>
              <a:t> », comportant, comme vu précédemment, 1300 logements (phase dite Héritage).</a:t>
            </a:r>
            <a:endParaRPr lang="fr-FR" sz="1600" dirty="0">
              <a:latin typeface="Calibri" panose="020F0502020204030204" pitchFamily="34" charset="0"/>
              <a:ea typeface="Times New Roman"/>
              <a:cs typeface="Calibri" panose="020F0502020204030204" pitchFamily="34" charset="0"/>
              <a:sym typeface="Times New Roman"/>
            </a:endParaRPr>
          </a:p>
          <a:p>
            <a:pPr marL="457200" lvl="0" indent="0" algn="just" rtl="0">
              <a:lnSpc>
                <a:spcPct val="115000"/>
              </a:lnSpc>
              <a:spcBef>
                <a:spcPts val="1200"/>
              </a:spcBef>
              <a:spcAft>
                <a:spcPts val="0"/>
              </a:spcAft>
              <a:buNone/>
            </a:pPr>
            <a:r>
              <a:rPr lang="fr-FR" sz="1600" b="1" dirty="0">
                <a:latin typeface="Calibri" panose="020F0502020204030204" pitchFamily="34" charset="0"/>
                <a:ea typeface="Times New Roman"/>
                <a:cs typeface="Calibri" panose="020F0502020204030204" pitchFamily="34" charset="0"/>
                <a:sym typeface="Times New Roman"/>
              </a:rPr>
              <a:t>Le</a:t>
            </a:r>
            <a:r>
              <a:rPr lang="fr-FR" sz="1600" dirty="0">
                <a:latin typeface="Calibri" panose="020F0502020204030204" pitchFamily="34" charset="0"/>
                <a:ea typeface="Times New Roman"/>
                <a:cs typeface="Calibri" panose="020F0502020204030204" pitchFamily="34" charset="0"/>
                <a:sym typeface="Times New Roman"/>
              </a:rPr>
              <a:t> </a:t>
            </a:r>
            <a:r>
              <a:rPr lang="fr-FR" sz="1600" b="1" dirty="0">
                <a:latin typeface="Calibri" panose="020F0502020204030204" pitchFamily="34" charset="0"/>
                <a:ea typeface="Times New Roman"/>
                <a:cs typeface="Calibri" panose="020F0502020204030204" pitchFamily="34" charset="0"/>
                <a:sym typeface="Times New Roman"/>
              </a:rPr>
              <a:t>juge des référés de la CAA de Paris a estimé que l'arrêté préfectoral qui accorde une dérogation à l'interdiction d'atteinte à des espèces protégées, ne satisfait pas les dispositions du code de l'environnement.</a:t>
            </a:r>
          </a:p>
        </p:txBody>
      </p:sp>
    </p:spTree>
    <p:extLst>
      <p:ext uri="{BB962C8B-B14F-4D97-AF65-F5344CB8AC3E}">
        <p14:creationId xmlns:p14="http://schemas.microsoft.com/office/powerpoint/2010/main" val="17715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4" name="Titre 3">
            <a:extLst>
              <a:ext uri="{FF2B5EF4-FFF2-40B4-BE49-F238E27FC236}">
                <a16:creationId xmlns:a16="http://schemas.microsoft.com/office/drawing/2014/main" id="{842E1891-775A-DF49-B3D3-FCE22BC313C5}"/>
              </a:ext>
            </a:extLst>
          </p:cNvPr>
          <p:cNvSpPr>
            <a:spLocks noGrp="1"/>
          </p:cNvSpPr>
          <p:nvPr>
            <p:ph type="title"/>
          </p:nvPr>
        </p:nvSpPr>
        <p:spPr>
          <a:xfrm>
            <a:off x="753925" y="2076450"/>
            <a:ext cx="10684151" cy="1345134"/>
          </a:xfrm>
        </p:spPr>
        <p:txBody>
          <a:bodyPr vert="horz" lIns="91440" tIns="45720" rIns="91440" bIns="45720" rtlCol="0" anchor="ctr">
            <a:normAutofit/>
          </a:bodyPr>
          <a:lstStyle/>
          <a:p>
            <a:pPr algn="ctr"/>
            <a:r>
              <a:rPr lang="en-US" sz="5600" kern="1200" dirty="0">
                <a:solidFill>
                  <a:schemeClr val="accent6"/>
                </a:solidFill>
                <a:latin typeface="+mj-lt"/>
                <a:ea typeface="+mj-ea"/>
                <a:cs typeface="+mj-cs"/>
              </a:rPr>
              <a:t>CONCLUSION</a:t>
            </a:r>
          </a:p>
        </p:txBody>
      </p:sp>
    </p:spTree>
    <p:extLst>
      <p:ext uri="{BB962C8B-B14F-4D97-AF65-F5344CB8AC3E}">
        <p14:creationId xmlns:p14="http://schemas.microsoft.com/office/powerpoint/2010/main" val="286588293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092A2F-EB63-8843-8480-36FB7A941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24">
            <a:extLst>
              <a:ext uri="{FF2B5EF4-FFF2-40B4-BE49-F238E27FC236}">
                <a16:creationId xmlns:a16="http://schemas.microsoft.com/office/drawing/2014/main" id="{D2071452-ACBD-EC46-B819-7B6D1FF24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re 1">
            <a:extLst>
              <a:ext uri="{FF2B5EF4-FFF2-40B4-BE49-F238E27FC236}">
                <a16:creationId xmlns:a16="http://schemas.microsoft.com/office/drawing/2014/main" id="{CB8D1208-EC82-B04C-8876-39DED0C69D61}"/>
              </a:ext>
            </a:extLst>
          </p:cNvPr>
          <p:cNvSpPr txBox="1">
            <a:spLocks/>
          </p:cNvSpPr>
          <p:nvPr/>
        </p:nvSpPr>
        <p:spPr>
          <a:xfrm>
            <a:off x="161925" y="1153572"/>
            <a:ext cx="3725309" cy="2361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a:solidFill>
                  <a:srgbClr val="FFFFFF"/>
                </a:solidFill>
              </a:rPr>
              <a:t>Concernant le respect de l’esprit des JO de Paris : </a:t>
            </a:r>
            <a:br>
              <a:rPr lang="fr-FR" sz="3400">
                <a:solidFill>
                  <a:srgbClr val="FFFFFF"/>
                </a:solidFill>
              </a:rPr>
            </a:br>
            <a:endParaRPr lang="fr-FR" sz="3400" dirty="0">
              <a:solidFill>
                <a:srgbClr val="FFFFFF"/>
              </a:solidFill>
            </a:endParaRPr>
          </a:p>
        </p:txBody>
      </p:sp>
      <p:sp>
        <p:nvSpPr>
          <p:cNvPr id="13" name="Arc 12">
            <a:extLst>
              <a:ext uri="{FF2B5EF4-FFF2-40B4-BE49-F238E27FC236}">
                <a16:creationId xmlns:a16="http://schemas.microsoft.com/office/drawing/2014/main" id="{070A2992-49A4-D44F-B1FE-4800CF603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Espace réservé du contenu 2">
            <a:extLst>
              <a:ext uri="{FF2B5EF4-FFF2-40B4-BE49-F238E27FC236}">
                <a16:creationId xmlns:a16="http://schemas.microsoft.com/office/drawing/2014/main" id="{6F3F4A73-DEBE-3441-9C42-E8B1092A4BDF}"/>
              </a:ext>
            </a:extLst>
          </p:cNvPr>
          <p:cNvSpPr txBox="1">
            <a:spLocks/>
          </p:cNvSpPr>
          <p:nvPr/>
        </p:nvSpPr>
        <p:spPr>
          <a:xfrm>
            <a:off x="4422594" y="986846"/>
            <a:ext cx="6906491" cy="471886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dirty="0"/>
              <a:t>Des outils juridiques dérogatoires pour respecter un calendrier serré :</a:t>
            </a:r>
          </a:p>
          <a:p>
            <a:pPr algn="just">
              <a:buFont typeface="Wingdings" panose="05000000000000000000" pitchFamily="2" charset="2"/>
              <a:buChar char="Ø"/>
            </a:pPr>
            <a:r>
              <a:rPr lang="fr-FR" sz="2400" dirty="0"/>
              <a:t>Une procédure d’</a:t>
            </a:r>
            <a:r>
              <a:rPr lang="fr-FR" sz="2400" dirty="0">
                <a:solidFill>
                  <a:schemeClr val="accent2"/>
                </a:solidFill>
              </a:rPr>
              <a:t>expropriation</a:t>
            </a:r>
            <a:r>
              <a:rPr lang="fr-FR" sz="2400" dirty="0"/>
              <a:t> d’extrême urgence </a:t>
            </a:r>
            <a:r>
              <a:rPr lang="fr-FR" sz="2400" i="1" dirty="0"/>
              <a:t>ad hoc</a:t>
            </a:r>
          </a:p>
          <a:p>
            <a:pPr algn="just">
              <a:buFont typeface="Wingdings" panose="05000000000000000000" pitchFamily="2" charset="2"/>
              <a:buChar char="Ø"/>
            </a:pPr>
            <a:r>
              <a:rPr lang="fr-FR" sz="2400" dirty="0"/>
              <a:t>Une procédure intégrée pour </a:t>
            </a:r>
            <a:r>
              <a:rPr lang="fr-FR" sz="2400" dirty="0">
                <a:solidFill>
                  <a:schemeClr val="accent2"/>
                </a:solidFill>
              </a:rPr>
              <a:t>faire évoluer simultanément les documents</a:t>
            </a:r>
            <a:r>
              <a:rPr lang="fr-FR" sz="2400" dirty="0"/>
              <a:t> locaux d’urbanisme et de niveau supérieur </a:t>
            </a:r>
          </a:p>
          <a:p>
            <a:pPr algn="just">
              <a:buFont typeface="Wingdings" panose="05000000000000000000" pitchFamily="2" charset="2"/>
              <a:buChar char="Ø"/>
            </a:pPr>
            <a:r>
              <a:rPr lang="fr-FR" sz="2400" dirty="0"/>
              <a:t>Une participation du public </a:t>
            </a:r>
            <a:r>
              <a:rPr lang="fr-FR" sz="2400" dirty="0">
                <a:solidFill>
                  <a:schemeClr val="accent2"/>
                </a:solidFill>
              </a:rPr>
              <a:t>sans commissaire-enquêteur</a:t>
            </a:r>
          </a:p>
          <a:p>
            <a:pPr algn="just">
              <a:buFont typeface="Wingdings" panose="05000000000000000000" pitchFamily="2" charset="2"/>
              <a:buChar char="Ø"/>
            </a:pPr>
            <a:r>
              <a:rPr lang="fr-FR" sz="2400" dirty="0"/>
              <a:t>Un </a:t>
            </a:r>
            <a:r>
              <a:rPr lang="fr-FR" sz="2400" dirty="0">
                <a:solidFill>
                  <a:schemeClr val="accent2"/>
                </a:solidFill>
              </a:rPr>
              <a:t>contentieux accéléré </a:t>
            </a:r>
            <a:r>
              <a:rPr lang="fr-FR" sz="2400" dirty="0"/>
              <a:t>par la suppression du premier degré de juridiction</a:t>
            </a:r>
          </a:p>
        </p:txBody>
      </p:sp>
      <p:sp>
        <p:nvSpPr>
          <p:cNvPr id="15" name="ZoneTexte 14">
            <a:extLst>
              <a:ext uri="{FF2B5EF4-FFF2-40B4-BE49-F238E27FC236}">
                <a16:creationId xmlns:a16="http://schemas.microsoft.com/office/drawing/2014/main" id="{30239403-37B1-BD47-951F-5CB30869AF9C}"/>
              </a:ext>
            </a:extLst>
          </p:cNvPr>
          <p:cNvSpPr txBox="1"/>
          <p:nvPr/>
        </p:nvSpPr>
        <p:spPr>
          <a:xfrm>
            <a:off x="161926" y="2869226"/>
            <a:ext cx="3725308" cy="954107"/>
          </a:xfrm>
          <a:prstGeom prst="rect">
            <a:avLst/>
          </a:prstGeom>
          <a:noFill/>
        </p:spPr>
        <p:txBody>
          <a:bodyPr wrap="square" rtlCol="0">
            <a:spAutoFit/>
          </a:bodyPr>
          <a:lstStyle/>
          <a:p>
            <a:r>
              <a:rPr lang="fr-FR" sz="2800" b="1" dirty="0">
                <a:solidFill>
                  <a:srgbClr val="FFFFFF"/>
                </a:solidFill>
              </a:rPr>
              <a:t>un dispositif prêt en temps et en heure…</a:t>
            </a:r>
            <a:endParaRPr lang="fr-FR" sz="2800" b="1" dirty="0"/>
          </a:p>
        </p:txBody>
      </p:sp>
      <p:sp>
        <p:nvSpPr>
          <p:cNvPr id="16" name="ZoneTexte 15">
            <a:extLst>
              <a:ext uri="{FF2B5EF4-FFF2-40B4-BE49-F238E27FC236}">
                <a16:creationId xmlns:a16="http://schemas.microsoft.com/office/drawing/2014/main" id="{4EF0684E-88E9-244A-ABC6-E83E2D7A13B6}"/>
              </a:ext>
            </a:extLst>
          </p:cNvPr>
          <p:cNvSpPr txBox="1"/>
          <p:nvPr/>
        </p:nvSpPr>
        <p:spPr>
          <a:xfrm>
            <a:off x="161925" y="3715022"/>
            <a:ext cx="3355759" cy="954107"/>
          </a:xfrm>
          <a:prstGeom prst="rect">
            <a:avLst/>
          </a:prstGeom>
          <a:noFill/>
        </p:spPr>
        <p:txBody>
          <a:bodyPr wrap="square" rtlCol="0">
            <a:spAutoFit/>
          </a:bodyPr>
          <a:lstStyle/>
          <a:p>
            <a:r>
              <a:rPr lang="fr-FR" sz="2800" dirty="0">
                <a:solidFill>
                  <a:srgbClr val="FFFFFF"/>
                </a:solidFill>
              </a:rPr>
              <a:t>tout en pensant l’avenir.</a:t>
            </a:r>
            <a:endParaRPr lang="fr-FR" sz="2800" dirty="0"/>
          </a:p>
        </p:txBody>
      </p:sp>
    </p:spTree>
    <p:extLst>
      <p:ext uri="{BB962C8B-B14F-4D97-AF65-F5344CB8AC3E}">
        <p14:creationId xmlns:p14="http://schemas.microsoft.com/office/powerpoint/2010/main" val="35050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75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F3CECA-6C82-5A46-A3CC-4AA11CF6C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7">
            <a:extLst>
              <a:ext uri="{FF2B5EF4-FFF2-40B4-BE49-F238E27FC236}">
                <a16:creationId xmlns:a16="http://schemas.microsoft.com/office/drawing/2014/main" id="{0A4E6062-0152-DB44-A3F2-9D903592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DAA3A022-6553-5540-A2FE-72D694262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Espace réservé du contenu 2">
            <a:extLst>
              <a:ext uri="{FF2B5EF4-FFF2-40B4-BE49-F238E27FC236}">
                <a16:creationId xmlns:a16="http://schemas.microsoft.com/office/drawing/2014/main" id="{641D106A-6C60-CC46-9749-8091865C03C4}"/>
              </a:ext>
            </a:extLst>
          </p:cNvPr>
          <p:cNvSpPr txBox="1">
            <a:spLocks/>
          </p:cNvSpPr>
          <p:nvPr/>
        </p:nvSpPr>
        <p:spPr>
          <a:xfrm>
            <a:off x="4992177" y="1660641"/>
            <a:ext cx="6065106" cy="337127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2600" dirty="0"/>
              <a:t>Point d’actu à propos de l’avancement des travaux des villages des Médias et des athlètes (avril 2021) :</a:t>
            </a:r>
          </a:p>
          <a:p>
            <a:pPr marL="0" indent="0" algn="just">
              <a:buFont typeface="Arial" panose="020B0604020202020204" pitchFamily="34" charset="0"/>
              <a:buNone/>
            </a:pPr>
            <a:endParaRPr lang="fr-FR" sz="2600" dirty="0"/>
          </a:p>
          <a:p>
            <a:pPr algn="just">
              <a:buFont typeface="Wingdings" panose="05000000000000000000" pitchFamily="2" charset="2"/>
              <a:buChar char="Ø"/>
            </a:pPr>
            <a:r>
              <a:rPr lang="fr-FR" sz="2400" dirty="0"/>
              <a:t>Déconstructions presque toutes réalisées</a:t>
            </a:r>
          </a:p>
          <a:p>
            <a:pPr algn="just">
              <a:buFont typeface="Wingdings" panose="05000000000000000000" pitchFamily="2" charset="2"/>
              <a:buChar char="Ø"/>
            </a:pPr>
            <a:r>
              <a:rPr lang="fr-FR" sz="2400" dirty="0"/>
              <a:t>Terrassement et nivellement de la plupart des terrains</a:t>
            </a:r>
          </a:p>
          <a:p>
            <a:pPr algn="just">
              <a:buFont typeface="Wingdings" panose="05000000000000000000" pitchFamily="2" charset="2"/>
              <a:buChar char="Ø"/>
            </a:pPr>
            <a:r>
              <a:rPr lang="fr-FR" sz="2400" dirty="0"/>
              <a:t>Travaux de réseaux</a:t>
            </a:r>
          </a:p>
        </p:txBody>
      </p:sp>
      <p:sp>
        <p:nvSpPr>
          <p:cNvPr id="14" name="ZoneTexte 13">
            <a:extLst>
              <a:ext uri="{FF2B5EF4-FFF2-40B4-BE49-F238E27FC236}">
                <a16:creationId xmlns:a16="http://schemas.microsoft.com/office/drawing/2014/main" id="{D4C9A139-AA52-AC4D-889F-325EE3B0F2E5}"/>
              </a:ext>
            </a:extLst>
          </p:cNvPr>
          <p:cNvSpPr txBox="1"/>
          <p:nvPr/>
        </p:nvSpPr>
        <p:spPr>
          <a:xfrm>
            <a:off x="161926" y="2869226"/>
            <a:ext cx="3725308" cy="954107"/>
          </a:xfrm>
          <a:prstGeom prst="rect">
            <a:avLst/>
          </a:prstGeom>
          <a:noFill/>
        </p:spPr>
        <p:txBody>
          <a:bodyPr wrap="square" rtlCol="0">
            <a:spAutoFit/>
          </a:bodyPr>
          <a:lstStyle/>
          <a:p>
            <a:r>
              <a:rPr lang="fr-FR" sz="2800" b="1" dirty="0">
                <a:solidFill>
                  <a:srgbClr val="FFFFFF"/>
                </a:solidFill>
              </a:rPr>
              <a:t>un dispositif prêt en temps et en heure…</a:t>
            </a:r>
            <a:endParaRPr lang="fr-FR" sz="2800" b="1" dirty="0"/>
          </a:p>
        </p:txBody>
      </p:sp>
      <p:sp>
        <p:nvSpPr>
          <p:cNvPr id="15" name="ZoneTexte 14">
            <a:extLst>
              <a:ext uri="{FF2B5EF4-FFF2-40B4-BE49-F238E27FC236}">
                <a16:creationId xmlns:a16="http://schemas.microsoft.com/office/drawing/2014/main" id="{3B87252E-5A08-3B43-977B-7DE25AC8D4FE}"/>
              </a:ext>
            </a:extLst>
          </p:cNvPr>
          <p:cNvSpPr txBox="1"/>
          <p:nvPr/>
        </p:nvSpPr>
        <p:spPr>
          <a:xfrm>
            <a:off x="161925" y="3715022"/>
            <a:ext cx="3355759" cy="954107"/>
          </a:xfrm>
          <a:prstGeom prst="rect">
            <a:avLst/>
          </a:prstGeom>
          <a:noFill/>
        </p:spPr>
        <p:txBody>
          <a:bodyPr wrap="square" rtlCol="0">
            <a:spAutoFit/>
          </a:bodyPr>
          <a:lstStyle/>
          <a:p>
            <a:r>
              <a:rPr lang="fr-FR" sz="2800" dirty="0">
                <a:solidFill>
                  <a:srgbClr val="FFFFFF"/>
                </a:solidFill>
              </a:rPr>
              <a:t>tout en pensant l’avenir.</a:t>
            </a:r>
            <a:endParaRPr lang="fr-FR" sz="2800" dirty="0"/>
          </a:p>
        </p:txBody>
      </p:sp>
      <p:sp>
        <p:nvSpPr>
          <p:cNvPr id="16" name="Titre 1">
            <a:extLst>
              <a:ext uri="{FF2B5EF4-FFF2-40B4-BE49-F238E27FC236}">
                <a16:creationId xmlns:a16="http://schemas.microsoft.com/office/drawing/2014/main" id="{ACC795E0-318C-934D-AFF6-BC97B8AC07B0}"/>
              </a:ext>
            </a:extLst>
          </p:cNvPr>
          <p:cNvSpPr txBox="1">
            <a:spLocks/>
          </p:cNvSpPr>
          <p:nvPr/>
        </p:nvSpPr>
        <p:spPr>
          <a:xfrm>
            <a:off x="161925" y="1153572"/>
            <a:ext cx="3725309" cy="2361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a:solidFill>
                  <a:srgbClr val="FFFFFF"/>
                </a:solidFill>
              </a:rPr>
              <a:t>Concernant le respect de l’esprit des JO de Paris : </a:t>
            </a:r>
            <a:br>
              <a:rPr lang="fr-FR" sz="3400">
                <a:solidFill>
                  <a:srgbClr val="FFFFFF"/>
                </a:solidFill>
              </a:rPr>
            </a:br>
            <a:endParaRPr lang="fr-FR" sz="3400" dirty="0">
              <a:solidFill>
                <a:srgbClr val="FFFFFF"/>
              </a:solidFill>
            </a:endParaRPr>
          </a:p>
        </p:txBody>
      </p:sp>
    </p:spTree>
    <p:extLst>
      <p:ext uri="{BB962C8B-B14F-4D97-AF65-F5344CB8AC3E}">
        <p14:creationId xmlns:p14="http://schemas.microsoft.com/office/powerpoint/2010/main" val="42490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Une image contenant extérieur, voie, cité, route&#10;&#10;Description générée automatiquement">
            <a:extLst>
              <a:ext uri="{FF2B5EF4-FFF2-40B4-BE49-F238E27FC236}">
                <a16:creationId xmlns:a16="http://schemas.microsoft.com/office/drawing/2014/main" id="{C26ADA4C-64C2-FC48-81D9-6723167DD8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97" r="4508" b="1"/>
          <a:stretch/>
        </p:blipFill>
        <p:spPr bwMode="auto">
          <a:xfrm>
            <a:off x="6887045" y="10"/>
            <a:ext cx="4661488" cy="3104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e image contenant ciel, extérieur, terrain, pelle électrique&#10;&#10;Description générée automatiquement">
            <a:extLst>
              <a:ext uri="{FF2B5EF4-FFF2-40B4-BE49-F238E27FC236}">
                <a16:creationId xmlns:a16="http://schemas.microsoft.com/office/drawing/2014/main" id="{8738D204-8C16-0B44-B932-FF1A6F5B3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4" r="-1" b="-1"/>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668EF9C-D999-D44C-8219-99A6950B3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D85DD990-4F2C-674B-A891-570CA322F640}"/>
              </a:ext>
            </a:extLst>
          </p:cNvPr>
          <p:cNvSpPr txBox="1"/>
          <p:nvPr/>
        </p:nvSpPr>
        <p:spPr>
          <a:xfrm>
            <a:off x="643466" y="4183718"/>
            <a:ext cx="4614929" cy="2200602"/>
          </a:xfrm>
          <a:prstGeom prst="rect">
            <a:avLst/>
          </a:prstGeom>
          <a:noFill/>
        </p:spPr>
        <p:txBody>
          <a:bodyPr wrap="square" rtlCol="0">
            <a:spAutoFit/>
          </a:bodyPr>
          <a:lstStyle/>
          <a:p>
            <a:r>
              <a:rPr lang="fr-FR" sz="2000" dirty="0"/>
              <a:t>Zoom sur l’avancement des travaux de la ZAC Village des Athlètes</a:t>
            </a:r>
          </a:p>
          <a:p>
            <a:endParaRPr lang="fr-FR" sz="2000" dirty="0"/>
          </a:p>
          <a:p>
            <a:r>
              <a:rPr lang="fr-FR" sz="1300" b="1" dirty="0">
                <a:solidFill>
                  <a:schemeClr val="bg1"/>
                </a:solidFill>
              </a:rPr>
              <a:t>Travaux de raccordement des réseaux électriques et de télécommunications sur la rue des Frères Lumière (en haut à droite)</a:t>
            </a:r>
          </a:p>
          <a:p>
            <a:r>
              <a:rPr lang="fr-FR" sz="1300" b="1" dirty="0">
                <a:solidFill>
                  <a:schemeClr val="bg1"/>
                </a:solidFill>
              </a:rPr>
              <a:t>Terrassement Vinci sur le lot A2 (en haut à gauche)</a:t>
            </a:r>
          </a:p>
          <a:p>
            <a:r>
              <a:rPr lang="fr-FR" sz="1300" b="1" dirty="0">
                <a:solidFill>
                  <a:schemeClr val="bg1"/>
                </a:solidFill>
              </a:rPr>
              <a:t>Déconstruction en cours au 104 rue Saint-Denis (en bas à droite)</a:t>
            </a:r>
          </a:p>
          <a:p>
            <a:endParaRPr lang="fr-FR" sz="1200" dirty="0"/>
          </a:p>
        </p:txBody>
      </p:sp>
      <p:pic>
        <p:nvPicPr>
          <p:cNvPr id="7" name="Picture 8">
            <a:extLst>
              <a:ext uri="{FF2B5EF4-FFF2-40B4-BE49-F238E27FC236}">
                <a16:creationId xmlns:a16="http://schemas.microsoft.com/office/drawing/2014/main" id="{1EF8E664-B0CD-B848-9055-58C823076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706" y="3238680"/>
            <a:ext cx="6090532" cy="347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720354"/>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CAA7CF52-7AEC-9343-878D-2D6CD3813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24">
            <a:extLst>
              <a:ext uri="{FF2B5EF4-FFF2-40B4-BE49-F238E27FC236}">
                <a16:creationId xmlns:a16="http://schemas.microsoft.com/office/drawing/2014/main" id="{B2EE3034-734E-EA40-9B7F-E4B9AC9D9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1">
            <a:extLst>
              <a:ext uri="{FF2B5EF4-FFF2-40B4-BE49-F238E27FC236}">
                <a16:creationId xmlns:a16="http://schemas.microsoft.com/office/drawing/2014/main" id="{5979CA9C-4068-4D4E-864E-455193143A70}"/>
              </a:ext>
            </a:extLst>
          </p:cNvPr>
          <p:cNvSpPr txBox="1">
            <a:spLocks/>
          </p:cNvSpPr>
          <p:nvPr/>
        </p:nvSpPr>
        <p:spPr>
          <a:xfrm>
            <a:off x="161925" y="1153572"/>
            <a:ext cx="3725309" cy="2361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dirty="0">
                <a:solidFill>
                  <a:srgbClr val="FFFFFF"/>
                </a:solidFill>
              </a:rPr>
              <a:t>Concernant le respect de l’esprit des JO de Paris : </a:t>
            </a:r>
            <a:br>
              <a:rPr lang="fr-FR" sz="3400" dirty="0">
                <a:solidFill>
                  <a:srgbClr val="FFFFFF"/>
                </a:solidFill>
              </a:rPr>
            </a:br>
            <a:endParaRPr lang="fr-FR" sz="3400" dirty="0">
              <a:solidFill>
                <a:srgbClr val="FFFFFF"/>
              </a:solidFill>
            </a:endParaRPr>
          </a:p>
        </p:txBody>
      </p:sp>
      <p:sp>
        <p:nvSpPr>
          <p:cNvPr id="6" name="Arc 5">
            <a:extLst>
              <a:ext uri="{FF2B5EF4-FFF2-40B4-BE49-F238E27FC236}">
                <a16:creationId xmlns:a16="http://schemas.microsoft.com/office/drawing/2014/main" id="{BFB8AE56-4A88-EB45-9121-4ACBE7E19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Espace réservé du contenu 2">
            <a:extLst>
              <a:ext uri="{FF2B5EF4-FFF2-40B4-BE49-F238E27FC236}">
                <a16:creationId xmlns:a16="http://schemas.microsoft.com/office/drawing/2014/main" id="{B0DB2DAC-BB58-3C4B-8327-CF702A66DDF3}"/>
              </a:ext>
            </a:extLst>
          </p:cNvPr>
          <p:cNvSpPr txBox="1">
            <a:spLocks/>
          </p:cNvSpPr>
          <p:nvPr/>
        </p:nvSpPr>
        <p:spPr>
          <a:xfrm>
            <a:off x="4434952" y="2128919"/>
            <a:ext cx="6906491" cy="24347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dirty="0"/>
              <a:t>Un outil juridique phare : le permis à double-état</a:t>
            </a:r>
          </a:p>
          <a:p>
            <a:pPr algn="just">
              <a:buFont typeface="Wingdings" panose="05000000000000000000" pitchFamily="2" charset="2"/>
              <a:buChar char="Ø"/>
            </a:pPr>
            <a:r>
              <a:rPr lang="fr-FR" sz="2400" dirty="0"/>
              <a:t>Un dispositif qui, sur le plan théorique, </a:t>
            </a:r>
            <a:r>
              <a:rPr lang="fr-FR" sz="2400" dirty="0">
                <a:solidFill>
                  <a:schemeClr val="accent2"/>
                </a:solidFill>
              </a:rPr>
              <a:t>prépare efficacement l’avenir des quartiers</a:t>
            </a:r>
            <a:r>
              <a:rPr lang="fr-FR" sz="2400" dirty="0"/>
              <a:t> construits : mixités fonctionnelle, sociale, architecturale</a:t>
            </a:r>
          </a:p>
        </p:txBody>
      </p:sp>
      <p:sp>
        <p:nvSpPr>
          <p:cNvPr id="8" name="ZoneTexte 7">
            <a:extLst>
              <a:ext uri="{FF2B5EF4-FFF2-40B4-BE49-F238E27FC236}">
                <a16:creationId xmlns:a16="http://schemas.microsoft.com/office/drawing/2014/main" id="{D8D0628B-860A-904D-9DAB-F2DC92FE782B}"/>
              </a:ext>
            </a:extLst>
          </p:cNvPr>
          <p:cNvSpPr txBox="1"/>
          <p:nvPr/>
        </p:nvSpPr>
        <p:spPr>
          <a:xfrm>
            <a:off x="161926" y="2869226"/>
            <a:ext cx="3725308" cy="954107"/>
          </a:xfrm>
          <a:prstGeom prst="rect">
            <a:avLst/>
          </a:prstGeom>
          <a:noFill/>
        </p:spPr>
        <p:txBody>
          <a:bodyPr wrap="square" rtlCol="0">
            <a:spAutoFit/>
          </a:bodyPr>
          <a:lstStyle/>
          <a:p>
            <a:r>
              <a:rPr lang="fr-FR" sz="2800" dirty="0">
                <a:solidFill>
                  <a:srgbClr val="FFFFFF"/>
                </a:solidFill>
              </a:rPr>
              <a:t>un dispositif prêt en temps et en heure…</a:t>
            </a:r>
            <a:endParaRPr lang="fr-FR" sz="2800" dirty="0"/>
          </a:p>
        </p:txBody>
      </p:sp>
      <p:sp>
        <p:nvSpPr>
          <p:cNvPr id="9" name="ZoneTexte 8">
            <a:extLst>
              <a:ext uri="{FF2B5EF4-FFF2-40B4-BE49-F238E27FC236}">
                <a16:creationId xmlns:a16="http://schemas.microsoft.com/office/drawing/2014/main" id="{615815F4-F7E2-B441-82B4-7BD9A565E97C}"/>
              </a:ext>
            </a:extLst>
          </p:cNvPr>
          <p:cNvSpPr txBox="1"/>
          <p:nvPr/>
        </p:nvSpPr>
        <p:spPr>
          <a:xfrm>
            <a:off x="161925" y="3715022"/>
            <a:ext cx="3355759" cy="954107"/>
          </a:xfrm>
          <a:prstGeom prst="rect">
            <a:avLst/>
          </a:prstGeom>
          <a:noFill/>
        </p:spPr>
        <p:txBody>
          <a:bodyPr wrap="square" rtlCol="0">
            <a:spAutoFit/>
          </a:bodyPr>
          <a:lstStyle/>
          <a:p>
            <a:r>
              <a:rPr lang="fr-FR" sz="2800" b="1" dirty="0">
                <a:solidFill>
                  <a:srgbClr val="FFFFFF"/>
                </a:solidFill>
              </a:rPr>
              <a:t>tout en pensant l’avenir.</a:t>
            </a:r>
            <a:endParaRPr lang="fr-FR" sz="2800" b="1" dirty="0"/>
          </a:p>
        </p:txBody>
      </p:sp>
    </p:spTree>
    <p:extLst>
      <p:ext uri="{BB962C8B-B14F-4D97-AF65-F5344CB8AC3E}">
        <p14:creationId xmlns:p14="http://schemas.microsoft.com/office/powerpoint/2010/main" val="3664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F0783604-BA62-5D41-BACA-5C782AAE9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24">
            <a:extLst>
              <a:ext uri="{FF2B5EF4-FFF2-40B4-BE49-F238E27FC236}">
                <a16:creationId xmlns:a16="http://schemas.microsoft.com/office/drawing/2014/main" id="{28BD89AF-B792-FA42-9314-21C05A2EC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1">
            <a:extLst>
              <a:ext uri="{FF2B5EF4-FFF2-40B4-BE49-F238E27FC236}">
                <a16:creationId xmlns:a16="http://schemas.microsoft.com/office/drawing/2014/main" id="{66DB3B60-4051-3847-AF4A-640FEFB7B6C0}"/>
              </a:ext>
            </a:extLst>
          </p:cNvPr>
          <p:cNvSpPr txBox="1">
            <a:spLocks/>
          </p:cNvSpPr>
          <p:nvPr/>
        </p:nvSpPr>
        <p:spPr>
          <a:xfrm>
            <a:off x="161925" y="1153572"/>
            <a:ext cx="3725309" cy="2361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dirty="0">
                <a:solidFill>
                  <a:srgbClr val="FFFFFF"/>
                </a:solidFill>
              </a:rPr>
              <a:t>Concernant le respect de l’esprit des JO de Paris : </a:t>
            </a:r>
            <a:br>
              <a:rPr lang="fr-FR" sz="3400" dirty="0">
                <a:solidFill>
                  <a:srgbClr val="FFFFFF"/>
                </a:solidFill>
              </a:rPr>
            </a:br>
            <a:endParaRPr lang="fr-FR" sz="3400" dirty="0">
              <a:solidFill>
                <a:srgbClr val="FFFFFF"/>
              </a:solidFill>
            </a:endParaRPr>
          </a:p>
        </p:txBody>
      </p:sp>
      <p:sp>
        <p:nvSpPr>
          <p:cNvPr id="6" name="Arc 5">
            <a:extLst>
              <a:ext uri="{FF2B5EF4-FFF2-40B4-BE49-F238E27FC236}">
                <a16:creationId xmlns:a16="http://schemas.microsoft.com/office/drawing/2014/main" id="{0CF8ECB2-3999-2449-972F-F70DA38C0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Espace réservé du contenu 2">
            <a:extLst>
              <a:ext uri="{FF2B5EF4-FFF2-40B4-BE49-F238E27FC236}">
                <a16:creationId xmlns:a16="http://schemas.microsoft.com/office/drawing/2014/main" id="{F2D09ED9-4E48-A649-8A70-A1C3C0C850FA}"/>
              </a:ext>
            </a:extLst>
          </p:cNvPr>
          <p:cNvSpPr txBox="1">
            <a:spLocks/>
          </p:cNvSpPr>
          <p:nvPr/>
        </p:nvSpPr>
        <p:spPr>
          <a:xfrm>
            <a:off x="4447309" y="1744005"/>
            <a:ext cx="6906491" cy="32045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dirty="0"/>
              <a:t>Un outil juridique phare : le permis à double-état</a:t>
            </a:r>
          </a:p>
          <a:p>
            <a:pPr algn="just">
              <a:buFont typeface="Wingdings" panose="05000000000000000000" pitchFamily="2" charset="2"/>
              <a:buChar char="Ø"/>
            </a:pPr>
            <a:r>
              <a:rPr lang="fr-FR" sz="2400" dirty="0"/>
              <a:t>Un dispositif ayant vocation à se pérenniser ?</a:t>
            </a:r>
          </a:p>
          <a:p>
            <a:pPr lvl="1" algn="just">
              <a:buFont typeface="Wingdings" panose="05000000000000000000" pitchFamily="2" charset="2"/>
              <a:buChar char="Ø"/>
            </a:pPr>
            <a:r>
              <a:rPr lang="fr-FR" sz="2000" dirty="0"/>
              <a:t>Extension aux projets de construction et d'aménagement relatifs aux </a:t>
            </a:r>
            <a:r>
              <a:rPr lang="fr-FR" sz="2000" dirty="0">
                <a:solidFill>
                  <a:schemeClr val="accent2"/>
                </a:solidFill>
              </a:rPr>
              <a:t>championnats du monde de ski alpin </a:t>
            </a:r>
            <a:r>
              <a:rPr lang="fr-FR" sz="2000" dirty="0"/>
              <a:t>de 2023 par la </a:t>
            </a:r>
            <a:r>
              <a:rPr lang="fr-FR" sz="2000" dirty="0">
                <a:solidFill>
                  <a:srgbClr val="0070C0"/>
                </a:solidFill>
              </a:rPr>
              <a:t>loi ELAN</a:t>
            </a:r>
          </a:p>
          <a:p>
            <a:pPr lvl="1" algn="just">
              <a:buFont typeface="Wingdings" panose="05000000000000000000" pitchFamily="2" charset="2"/>
              <a:buChar char="Ø"/>
            </a:pPr>
            <a:r>
              <a:rPr lang="fr-FR" sz="2000" dirty="0"/>
              <a:t>Constructeurs</a:t>
            </a:r>
            <a:r>
              <a:rPr lang="fr-FR" sz="2000" dirty="0">
                <a:solidFill>
                  <a:schemeClr val="accent2"/>
                </a:solidFill>
              </a:rPr>
              <a:t> et architectes appelaient déjà de leurs vœux</a:t>
            </a:r>
            <a:r>
              <a:rPr lang="fr-FR" sz="2000" dirty="0"/>
              <a:t> la création d'un permis « mixte » ou « réversible » </a:t>
            </a:r>
          </a:p>
        </p:txBody>
      </p:sp>
      <p:sp>
        <p:nvSpPr>
          <p:cNvPr id="8" name="ZoneTexte 7">
            <a:extLst>
              <a:ext uri="{FF2B5EF4-FFF2-40B4-BE49-F238E27FC236}">
                <a16:creationId xmlns:a16="http://schemas.microsoft.com/office/drawing/2014/main" id="{F23D8348-E606-4743-A7DD-E6D200C5780E}"/>
              </a:ext>
            </a:extLst>
          </p:cNvPr>
          <p:cNvSpPr txBox="1"/>
          <p:nvPr/>
        </p:nvSpPr>
        <p:spPr>
          <a:xfrm>
            <a:off x="161926" y="2869226"/>
            <a:ext cx="3725308" cy="954107"/>
          </a:xfrm>
          <a:prstGeom prst="rect">
            <a:avLst/>
          </a:prstGeom>
          <a:noFill/>
        </p:spPr>
        <p:txBody>
          <a:bodyPr wrap="square" rtlCol="0">
            <a:spAutoFit/>
          </a:bodyPr>
          <a:lstStyle/>
          <a:p>
            <a:r>
              <a:rPr lang="fr-FR" sz="2800" dirty="0">
                <a:solidFill>
                  <a:srgbClr val="FFFFFF"/>
                </a:solidFill>
              </a:rPr>
              <a:t>un dispositif prêt en temps et en heure…</a:t>
            </a:r>
            <a:endParaRPr lang="fr-FR" sz="2800" dirty="0"/>
          </a:p>
        </p:txBody>
      </p:sp>
      <p:sp>
        <p:nvSpPr>
          <p:cNvPr id="9" name="ZoneTexte 8">
            <a:extLst>
              <a:ext uri="{FF2B5EF4-FFF2-40B4-BE49-F238E27FC236}">
                <a16:creationId xmlns:a16="http://schemas.microsoft.com/office/drawing/2014/main" id="{261FA8D7-C3AB-6241-89E5-FFD25455DB95}"/>
              </a:ext>
            </a:extLst>
          </p:cNvPr>
          <p:cNvSpPr txBox="1"/>
          <p:nvPr/>
        </p:nvSpPr>
        <p:spPr>
          <a:xfrm>
            <a:off x="161925" y="3715022"/>
            <a:ext cx="3355759" cy="954107"/>
          </a:xfrm>
          <a:prstGeom prst="rect">
            <a:avLst/>
          </a:prstGeom>
          <a:noFill/>
        </p:spPr>
        <p:txBody>
          <a:bodyPr wrap="square" rtlCol="0">
            <a:spAutoFit/>
          </a:bodyPr>
          <a:lstStyle/>
          <a:p>
            <a:r>
              <a:rPr lang="fr-FR" sz="2800" b="1" dirty="0">
                <a:solidFill>
                  <a:srgbClr val="FFFFFF"/>
                </a:solidFill>
              </a:rPr>
              <a:t>tout en pensant l’avenir.</a:t>
            </a:r>
            <a:endParaRPr lang="fr-FR" sz="2800" b="1" dirty="0"/>
          </a:p>
        </p:txBody>
      </p:sp>
    </p:spTree>
    <p:extLst>
      <p:ext uri="{BB962C8B-B14F-4D97-AF65-F5344CB8AC3E}">
        <p14:creationId xmlns:p14="http://schemas.microsoft.com/office/powerpoint/2010/main" val="104047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338DF50-51EE-3A4D-BA23-777DCD5B4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4">
            <a:extLst>
              <a:ext uri="{FF2B5EF4-FFF2-40B4-BE49-F238E27FC236}">
                <a16:creationId xmlns:a16="http://schemas.microsoft.com/office/drawing/2014/main" id="{FDA22865-9DAA-0647-BD60-C6D73BC67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6886BCA6-07AC-1A45-AC6F-4F87D2054F22}"/>
              </a:ext>
            </a:extLst>
          </p:cNvPr>
          <p:cNvSpPr txBox="1">
            <a:spLocks/>
          </p:cNvSpPr>
          <p:nvPr/>
        </p:nvSpPr>
        <p:spPr>
          <a:xfrm>
            <a:off x="161925" y="1153572"/>
            <a:ext cx="3725309" cy="2361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dirty="0">
                <a:solidFill>
                  <a:srgbClr val="FFFFFF"/>
                </a:solidFill>
              </a:rPr>
              <a:t>Concernant le respect de l’esprit des JO de Paris : </a:t>
            </a:r>
            <a:br>
              <a:rPr lang="fr-FR" sz="3400" dirty="0">
                <a:solidFill>
                  <a:srgbClr val="FFFFFF"/>
                </a:solidFill>
              </a:rPr>
            </a:br>
            <a:endParaRPr lang="fr-FR" sz="3400" dirty="0">
              <a:solidFill>
                <a:srgbClr val="FFFFFF"/>
              </a:solidFill>
            </a:endParaRPr>
          </a:p>
        </p:txBody>
      </p:sp>
      <p:sp>
        <p:nvSpPr>
          <p:cNvPr id="5" name="Arc 4">
            <a:extLst>
              <a:ext uri="{FF2B5EF4-FFF2-40B4-BE49-F238E27FC236}">
                <a16:creationId xmlns:a16="http://schemas.microsoft.com/office/drawing/2014/main" id="{8FE67B21-C834-4040-AA88-C675DA637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Espace réservé du contenu 2">
            <a:extLst>
              <a:ext uri="{FF2B5EF4-FFF2-40B4-BE49-F238E27FC236}">
                <a16:creationId xmlns:a16="http://schemas.microsoft.com/office/drawing/2014/main" id="{26E8E836-FDD4-3343-911B-9301217CB25E}"/>
              </a:ext>
            </a:extLst>
          </p:cNvPr>
          <p:cNvSpPr txBox="1">
            <a:spLocks/>
          </p:cNvSpPr>
          <p:nvPr/>
        </p:nvSpPr>
        <p:spPr>
          <a:xfrm>
            <a:off x="4447309" y="1378436"/>
            <a:ext cx="6906491" cy="393568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dirty="0"/>
              <a:t>Un outil juridique phare : le permis à double-état</a:t>
            </a:r>
          </a:p>
          <a:p>
            <a:pPr algn="just">
              <a:buFont typeface="Wingdings" panose="05000000000000000000" pitchFamily="2" charset="2"/>
              <a:buChar char="Ø"/>
            </a:pPr>
            <a:r>
              <a:rPr lang="fr-FR" sz="2400" dirty="0"/>
              <a:t>Cependant sa généralisation à l’ensemble des cas dans lesquels un ouvrage comprendrait deux destinations successives ne semble pas d’actualité</a:t>
            </a:r>
          </a:p>
          <a:p>
            <a:pPr marL="0" indent="0" algn="just">
              <a:buNone/>
            </a:pPr>
            <a:endParaRPr lang="fr-FR" sz="2400" dirty="0"/>
          </a:p>
          <a:p>
            <a:pPr lvl="1" algn="just">
              <a:buFont typeface="Wingdings" panose="05000000000000000000" pitchFamily="2" charset="2"/>
              <a:buChar char="Ø"/>
            </a:pPr>
            <a:r>
              <a:rPr lang="fr-FR" dirty="0"/>
              <a:t>Elle fut </a:t>
            </a:r>
            <a:r>
              <a:rPr lang="fr-FR" dirty="0">
                <a:solidFill>
                  <a:schemeClr val="accent2"/>
                </a:solidFill>
              </a:rPr>
              <a:t>écartée lors des travaux parlementaires </a:t>
            </a:r>
            <a:r>
              <a:rPr lang="fr-FR" dirty="0"/>
              <a:t>au motif que les cas sont suffisamment rares pour ne pas justifier une mesure de portée générale</a:t>
            </a:r>
          </a:p>
        </p:txBody>
      </p:sp>
      <p:sp>
        <p:nvSpPr>
          <p:cNvPr id="7" name="ZoneTexte 6">
            <a:extLst>
              <a:ext uri="{FF2B5EF4-FFF2-40B4-BE49-F238E27FC236}">
                <a16:creationId xmlns:a16="http://schemas.microsoft.com/office/drawing/2014/main" id="{4F053A14-82F9-F246-A6A5-D66F26764CD5}"/>
              </a:ext>
            </a:extLst>
          </p:cNvPr>
          <p:cNvSpPr txBox="1"/>
          <p:nvPr/>
        </p:nvSpPr>
        <p:spPr>
          <a:xfrm>
            <a:off x="161926" y="2869226"/>
            <a:ext cx="3725308" cy="954107"/>
          </a:xfrm>
          <a:prstGeom prst="rect">
            <a:avLst/>
          </a:prstGeom>
          <a:noFill/>
        </p:spPr>
        <p:txBody>
          <a:bodyPr wrap="square" rtlCol="0">
            <a:spAutoFit/>
          </a:bodyPr>
          <a:lstStyle/>
          <a:p>
            <a:r>
              <a:rPr lang="fr-FR" sz="2800" dirty="0">
                <a:solidFill>
                  <a:srgbClr val="FFFFFF"/>
                </a:solidFill>
              </a:rPr>
              <a:t>un dispositif prêt en temps et en heure…</a:t>
            </a:r>
            <a:endParaRPr lang="fr-FR" sz="2800" dirty="0"/>
          </a:p>
        </p:txBody>
      </p:sp>
      <p:sp>
        <p:nvSpPr>
          <p:cNvPr id="8" name="ZoneTexte 7">
            <a:extLst>
              <a:ext uri="{FF2B5EF4-FFF2-40B4-BE49-F238E27FC236}">
                <a16:creationId xmlns:a16="http://schemas.microsoft.com/office/drawing/2014/main" id="{850EC88C-9727-E240-9C85-7F7F33A48671}"/>
              </a:ext>
            </a:extLst>
          </p:cNvPr>
          <p:cNvSpPr txBox="1"/>
          <p:nvPr/>
        </p:nvSpPr>
        <p:spPr>
          <a:xfrm>
            <a:off x="161925" y="3715022"/>
            <a:ext cx="3355759" cy="954107"/>
          </a:xfrm>
          <a:prstGeom prst="rect">
            <a:avLst/>
          </a:prstGeom>
          <a:noFill/>
        </p:spPr>
        <p:txBody>
          <a:bodyPr wrap="square" rtlCol="0">
            <a:spAutoFit/>
          </a:bodyPr>
          <a:lstStyle/>
          <a:p>
            <a:r>
              <a:rPr lang="fr-FR" sz="2800" b="1" dirty="0">
                <a:solidFill>
                  <a:srgbClr val="FFFFFF"/>
                </a:solidFill>
              </a:rPr>
              <a:t>tout en pensant l’avenir.</a:t>
            </a:r>
            <a:endParaRPr lang="fr-FR" sz="2800" b="1" dirty="0"/>
          </a:p>
        </p:txBody>
      </p:sp>
    </p:spTree>
    <p:extLst>
      <p:ext uri="{BB962C8B-B14F-4D97-AF65-F5344CB8AC3E}">
        <p14:creationId xmlns:p14="http://schemas.microsoft.com/office/powerpoint/2010/main" val="7921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48F58DDE-05F8-9A4B-9836-2ABCEE333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4">
            <a:extLst>
              <a:ext uri="{FF2B5EF4-FFF2-40B4-BE49-F238E27FC236}">
                <a16:creationId xmlns:a16="http://schemas.microsoft.com/office/drawing/2014/main" id="{633DD76A-C7AB-E04D-9491-5674FDD4F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F17C0753-EC9D-8043-8DC8-5DAF948D3F56}"/>
              </a:ext>
            </a:extLst>
          </p:cNvPr>
          <p:cNvSpPr txBox="1">
            <a:spLocks/>
          </p:cNvSpPr>
          <p:nvPr/>
        </p:nvSpPr>
        <p:spPr>
          <a:xfrm>
            <a:off x="161925" y="1153572"/>
            <a:ext cx="3725309" cy="2361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dirty="0">
                <a:solidFill>
                  <a:srgbClr val="FFFFFF"/>
                </a:solidFill>
              </a:rPr>
              <a:t>Concernant le respect de l’esprit des JO de Paris : </a:t>
            </a:r>
            <a:br>
              <a:rPr lang="fr-FR" sz="3400" dirty="0">
                <a:solidFill>
                  <a:srgbClr val="FFFFFF"/>
                </a:solidFill>
              </a:rPr>
            </a:br>
            <a:endParaRPr lang="fr-FR" sz="3400" dirty="0">
              <a:solidFill>
                <a:srgbClr val="FFFFFF"/>
              </a:solidFill>
            </a:endParaRPr>
          </a:p>
        </p:txBody>
      </p:sp>
      <p:sp>
        <p:nvSpPr>
          <p:cNvPr id="5" name="Arc 4">
            <a:extLst>
              <a:ext uri="{FF2B5EF4-FFF2-40B4-BE49-F238E27FC236}">
                <a16:creationId xmlns:a16="http://schemas.microsoft.com/office/drawing/2014/main" id="{396A935F-B567-7244-8325-F35966417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ZoneTexte 5">
            <a:extLst>
              <a:ext uri="{FF2B5EF4-FFF2-40B4-BE49-F238E27FC236}">
                <a16:creationId xmlns:a16="http://schemas.microsoft.com/office/drawing/2014/main" id="{975A3CAD-C6FE-6E44-880A-FD187787BA4E}"/>
              </a:ext>
            </a:extLst>
          </p:cNvPr>
          <p:cNvSpPr txBox="1"/>
          <p:nvPr/>
        </p:nvSpPr>
        <p:spPr>
          <a:xfrm>
            <a:off x="161926" y="2869226"/>
            <a:ext cx="3725308" cy="954107"/>
          </a:xfrm>
          <a:prstGeom prst="rect">
            <a:avLst/>
          </a:prstGeom>
          <a:noFill/>
        </p:spPr>
        <p:txBody>
          <a:bodyPr wrap="square" rtlCol="0">
            <a:spAutoFit/>
          </a:bodyPr>
          <a:lstStyle/>
          <a:p>
            <a:r>
              <a:rPr lang="fr-FR" sz="2800" dirty="0">
                <a:solidFill>
                  <a:srgbClr val="FFFFFF"/>
                </a:solidFill>
              </a:rPr>
              <a:t>un dispositif prêt en temps et en heure…</a:t>
            </a:r>
            <a:endParaRPr lang="fr-FR" sz="2800" dirty="0"/>
          </a:p>
        </p:txBody>
      </p:sp>
      <p:sp>
        <p:nvSpPr>
          <p:cNvPr id="7" name="ZoneTexte 6">
            <a:extLst>
              <a:ext uri="{FF2B5EF4-FFF2-40B4-BE49-F238E27FC236}">
                <a16:creationId xmlns:a16="http://schemas.microsoft.com/office/drawing/2014/main" id="{CA710732-A72E-7C43-9510-7A3083B87231}"/>
              </a:ext>
            </a:extLst>
          </p:cNvPr>
          <p:cNvSpPr txBox="1"/>
          <p:nvPr/>
        </p:nvSpPr>
        <p:spPr>
          <a:xfrm>
            <a:off x="161925" y="3715022"/>
            <a:ext cx="3355759" cy="954107"/>
          </a:xfrm>
          <a:prstGeom prst="rect">
            <a:avLst/>
          </a:prstGeom>
          <a:noFill/>
        </p:spPr>
        <p:txBody>
          <a:bodyPr wrap="square" rtlCol="0">
            <a:spAutoFit/>
          </a:bodyPr>
          <a:lstStyle/>
          <a:p>
            <a:r>
              <a:rPr lang="fr-FR" sz="2800" b="1" dirty="0">
                <a:solidFill>
                  <a:srgbClr val="FFFFFF"/>
                </a:solidFill>
              </a:rPr>
              <a:t>tout en pensant l’avenir.</a:t>
            </a:r>
            <a:endParaRPr lang="fr-FR" sz="2800" b="1" dirty="0"/>
          </a:p>
        </p:txBody>
      </p:sp>
      <p:sp>
        <p:nvSpPr>
          <p:cNvPr id="8" name="Espace réservé du contenu 2">
            <a:extLst>
              <a:ext uri="{FF2B5EF4-FFF2-40B4-BE49-F238E27FC236}">
                <a16:creationId xmlns:a16="http://schemas.microsoft.com/office/drawing/2014/main" id="{026EB37E-5FBC-C341-ACA6-8A5A52E60351}"/>
              </a:ext>
            </a:extLst>
          </p:cNvPr>
          <p:cNvSpPr txBox="1">
            <a:spLocks/>
          </p:cNvSpPr>
          <p:nvPr/>
        </p:nvSpPr>
        <p:spPr>
          <a:xfrm>
            <a:off x="4326149" y="708488"/>
            <a:ext cx="6906491" cy="52755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dirty="0"/>
              <a:t>Un outil juridique phare : le permis à double-état</a:t>
            </a:r>
          </a:p>
          <a:p>
            <a:pPr algn="just">
              <a:buFont typeface="Wingdings" panose="05000000000000000000" pitchFamily="2" charset="2"/>
              <a:buChar char="Ø"/>
            </a:pPr>
            <a:r>
              <a:rPr lang="fr-FR" sz="2400" dirty="0"/>
              <a:t>Cependant sa généralisation à l’ensemble des cas dans lesquels un ouvrage comprendrait deux destinations successives ne semble pas d’actualité</a:t>
            </a:r>
          </a:p>
          <a:p>
            <a:pPr marL="0" indent="0" algn="just">
              <a:buNone/>
            </a:pPr>
            <a:endParaRPr lang="fr-FR" sz="2400" dirty="0"/>
          </a:p>
          <a:p>
            <a:pPr lvl="1" algn="just">
              <a:buFont typeface="Wingdings" panose="05000000000000000000" pitchFamily="2" charset="2"/>
              <a:buChar char="Ø"/>
            </a:pPr>
            <a:r>
              <a:rPr lang="fr-FR" dirty="0"/>
              <a:t>Elle soulève de nombreuses difficultés :</a:t>
            </a:r>
          </a:p>
          <a:p>
            <a:pPr marL="914400" lvl="2" indent="0" algn="just">
              <a:buNone/>
            </a:pPr>
            <a:r>
              <a:rPr lang="fr-FR" sz="1800" dirty="0"/>
              <a:t>1°) Lorsque la taxe d’aménagement est applicable (hors ZAC donc), </a:t>
            </a:r>
            <a:r>
              <a:rPr lang="fr-FR" sz="1800" dirty="0">
                <a:solidFill>
                  <a:schemeClr val="accent2"/>
                </a:solidFill>
              </a:rPr>
              <a:t>quelles destinations prendre en compte ? </a:t>
            </a:r>
            <a:r>
              <a:rPr lang="fr-FR" sz="1800" dirty="0"/>
              <a:t>Idem en matière de TVA ou de taxe pour la création de bureaux en IDF</a:t>
            </a:r>
          </a:p>
          <a:p>
            <a:pPr marL="914400" lvl="2" indent="0" algn="just">
              <a:buNone/>
            </a:pPr>
            <a:r>
              <a:rPr lang="fr-FR" sz="1800" dirty="0"/>
              <a:t>2°) Eu égard à la grande mutabilité des règles d’urbanisme, et au caractère différé de la réalisation de l’état définitif, autoriser trop longtemps à l’avance de tels travaux ferait courir le </a:t>
            </a:r>
            <a:r>
              <a:rPr lang="fr-FR" sz="1800" dirty="0">
                <a:solidFill>
                  <a:schemeClr val="accent2"/>
                </a:solidFill>
              </a:rPr>
              <a:t>risque d’empêcher l'application de nouvelles règles d'urbanisme rendues nécessaires </a:t>
            </a:r>
            <a:r>
              <a:rPr lang="fr-FR" sz="1800" dirty="0"/>
              <a:t>par une évolution du contexte et des besoins depuis la délivrance du permis </a:t>
            </a:r>
          </a:p>
        </p:txBody>
      </p:sp>
    </p:spTree>
    <p:extLst>
      <p:ext uri="{BB962C8B-B14F-4D97-AF65-F5344CB8AC3E}">
        <p14:creationId xmlns:p14="http://schemas.microsoft.com/office/powerpoint/2010/main" val="244891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Espace réservé du contenu 8">
            <a:extLst>
              <a:ext uri="{FF2B5EF4-FFF2-40B4-BE49-F238E27FC236}">
                <a16:creationId xmlns:a16="http://schemas.microsoft.com/office/drawing/2014/main" id="{3A899BD0-5CA2-CC4B-B532-A88A58B8CD79}"/>
              </a:ext>
            </a:extLst>
          </p:cNvPr>
          <p:cNvSpPr>
            <a:spLocks noGrp="1"/>
          </p:cNvSpPr>
          <p:nvPr>
            <p:ph sz="half" idx="1"/>
          </p:nvPr>
        </p:nvSpPr>
        <p:spPr>
          <a:xfrm>
            <a:off x="422031" y="591344"/>
            <a:ext cx="11248163" cy="2609056"/>
          </a:xfrm>
        </p:spPr>
        <p:txBody>
          <a:bodyPr anchor="ctr">
            <a:noAutofit/>
          </a:bodyPr>
          <a:lstStyle/>
          <a:p>
            <a:pPr marL="0" lvl="0" indent="0" algn="just">
              <a:spcBef>
                <a:spcPts val="0"/>
              </a:spcBef>
              <a:buNone/>
            </a:pPr>
            <a:r>
              <a:rPr lang="fr-FR" sz="2400" b="1" dirty="0">
                <a:highlight>
                  <a:srgbClr val="008080"/>
                </a:highlight>
                <a:latin typeface="Calibri Light" panose="020F0302020204030204" pitchFamily="34" charset="0"/>
                <a:cs typeface="Calibri Light" panose="020F0302020204030204" pitchFamily="34" charset="0"/>
              </a:rPr>
              <a:t>Comment les organismes des </a:t>
            </a:r>
            <a:r>
              <a:rPr lang="fr-FR" sz="2400" dirty="0">
                <a:highlight>
                  <a:srgbClr val="008080"/>
                </a:highlight>
                <a:latin typeface="Calibri" panose="020F0502020204030204" pitchFamily="34" charset="0"/>
                <a:cs typeface="Calibri" panose="020F0502020204030204" pitchFamily="34" charset="0"/>
              </a:rPr>
              <a:t>Jeux Olympiques et paralympiques</a:t>
            </a:r>
            <a:r>
              <a:rPr lang="fr-FR" sz="2400" b="1" dirty="0">
                <a:highlight>
                  <a:srgbClr val="008080"/>
                </a:highlight>
                <a:latin typeface="Calibri Light" panose="020F0302020204030204" pitchFamily="34" charset="0"/>
                <a:cs typeface="Calibri Light" panose="020F0302020204030204" pitchFamily="34" charset="0"/>
              </a:rPr>
              <a:t> 2024 se sont-ils organisés pour mettre en place des Jeux Olympiques « verts » ?</a:t>
            </a:r>
          </a:p>
          <a:p>
            <a:pPr marL="0" lvl="0" indent="0" algn="just">
              <a:spcBef>
                <a:spcPts val="1600"/>
              </a:spcBef>
              <a:buClr>
                <a:schemeClr val="dk2"/>
              </a:buClr>
              <a:buSzPts val="1100"/>
              <a:buNone/>
            </a:pPr>
            <a:endParaRPr lang="fr-FR" sz="2400" dirty="0">
              <a:highlight>
                <a:schemeClr val="lt1"/>
              </a:highlight>
            </a:endParaRPr>
          </a:p>
          <a:p>
            <a:pPr marL="0" lvl="0" indent="0" algn="just">
              <a:spcBef>
                <a:spcPts val="0"/>
              </a:spcBef>
              <a:buClr>
                <a:schemeClr val="dk2"/>
              </a:buClr>
              <a:buSzPts val="1100"/>
              <a:buNone/>
            </a:pPr>
            <a:r>
              <a:rPr lang="fr-FR" sz="2400" dirty="0">
                <a:highlight>
                  <a:schemeClr val="lt1"/>
                </a:highlight>
                <a:latin typeface="Calibri" panose="020F0502020204030204" pitchFamily="34" charset="0"/>
                <a:cs typeface="Calibri" panose="020F0502020204030204" pitchFamily="34" charset="0"/>
              </a:rPr>
              <a:t>Le sport est, depuis 2015, un axe fort qui vient contribuer activement au développement durable. Le CIO utilise le mot </a:t>
            </a:r>
            <a:r>
              <a:rPr lang="fr-FR" sz="2400" b="1" dirty="0">
                <a:highlight>
                  <a:schemeClr val="lt1"/>
                </a:highlight>
                <a:latin typeface="Calibri" panose="020F0502020204030204" pitchFamily="34" charset="0"/>
                <a:cs typeface="Calibri" panose="020F0502020204030204" pitchFamily="34" charset="0"/>
              </a:rPr>
              <a:t>« </a:t>
            </a:r>
            <a:r>
              <a:rPr lang="fr-FR" sz="2400" b="1" dirty="0">
                <a:solidFill>
                  <a:schemeClr val="accent3"/>
                </a:solidFill>
                <a:highlight>
                  <a:schemeClr val="lt1"/>
                </a:highlight>
                <a:latin typeface="Calibri" panose="020F0502020204030204" pitchFamily="34" charset="0"/>
                <a:cs typeface="Calibri" panose="020F0502020204030204" pitchFamily="34" charset="0"/>
              </a:rPr>
              <a:t>durabilité</a:t>
            </a:r>
            <a:r>
              <a:rPr lang="fr-FR" sz="2400" b="1" dirty="0">
                <a:highlight>
                  <a:schemeClr val="lt1"/>
                </a:highlight>
                <a:latin typeface="Calibri" panose="020F0502020204030204" pitchFamily="34" charset="0"/>
                <a:cs typeface="Calibri" panose="020F0502020204030204" pitchFamily="34" charset="0"/>
              </a:rPr>
              <a:t> » </a:t>
            </a:r>
            <a:r>
              <a:rPr lang="fr-FR" sz="2400" dirty="0">
                <a:highlight>
                  <a:schemeClr val="lt1"/>
                </a:highlight>
                <a:latin typeface="Calibri" panose="020F0502020204030204" pitchFamily="34" charset="0"/>
                <a:cs typeface="Calibri" panose="020F0502020204030204" pitchFamily="34" charset="0"/>
              </a:rPr>
              <a:t>pour présenter ses objectifs environnementaux pour les différents Jeux Olympiques et paralympiques (ci-après « JOP »). La stratégie du CIO en matière de durabilité est regroupée </a:t>
            </a:r>
            <a:r>
              <a:rPr lang="fr-FR" sz="2400" b="1" dirty="0">
                <a:highlight>
                  <a:schemeClr val="lt1"/>
                </a:highlight>
                <a:latin typeface="Calibri" panose="020F0502020204030204" pitchFamily="34" charset="0"/>
                <a:cs typeface="Calibri" panose="020F0502020204030204" pitchFamily="34" charset="0"/>
              </a:rPr>
              <a:t>en 5 domaines</a:t>
            </a:r>
            <a:r>
              <a:rPr lang="fr-FR" sz="2400" dirty="0">
                <a:highlight>
                  <a:schemeClr val="lt1"/>
                </a:highlight>
                <a:latin typeface="Calibri" panose="020F0502020204030204" pitchFamily="34" charset="0"/>
                <a:cs typeface="Calibri" panose="020F0502020204030204" pitchFamily="34" charset="0"/>
              </a:rPr>
              <a:t> : </a:t>
            </a:r>
            <a:endParaRPr lang="fr-FR" sz="2400" dirty="0">
              <a:highlight>
                <a:srgbClr val="00FFFF"/>
              </a:highlight>
            </a:endParaRPr>
          </a:p>
        </p:txBody>
      </p:sp>
      <p:pic>
        <p:nvPicPr>
          <p:cNvPr id="9" name="Google Shape;89;p18">
            <a:extLst>
              <a:ext uri="{FF2B5EF4-FFF2-40B4-BE49-F238E27FC236}">
                <a16:creationId xmlns:a16="http://schemas.microsoft.com/office/drawing/2014/main" id="{436D7667-F245-5243-A926-C5D7E5D0D29A}"/>
              </a:ext>
            </a:extLst>
          </p:cNvPr>
          <p:cNvPicPr preferRelativeResize="0">
            <a:picLocks/>
          </p:cNvPicPr>
          <p:nvPr/>
        </p:nvPicPr>
        <p:blipFill rotWithShape="1">
          <a:blip r:embed="rId3">
            <a:alphaModFix/>
          </a:blip>
          <a:srcRect l="1225" r="1544"/>
          <a:stretch/>
        </p:blipFill>
        <p:spPr>
          <a:xfrm>
            <a:off x="674203" y="3369319"/>
            <a:ext cx="10995991" cy="2240173"/>
          </a:xfrm>
          <a:prstGeom prst="rect">
            <a:avLst/>
          </a:prstGeom>
          <a:noFill/>
          <a:ln>
            <a:noFill/>
          </a:ln>
        </p:spPr>
      </p:pic>
    </p:spTree>
    <p:extLst>
      <p:ext uri="{BB962C8B-B14F-4D97-AF65-F5344CB8AC3E}">
        <p14:creationId xmlns:p14="http://schemas.microsoft.com/office/powerpoint/2010/main" val="131460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E5089231-4F58-5F47-98B9-16DE36496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4">
            <a:extLst>
              <a:ext uri="{FF2B5EF4-FFF2-40B4-BE49-F238E27FC236}">
                <a16:creationId xmlns:a16="http://schemas.microsoft.com/office/drawing/2014/main" id="{5DDB368D-399F-E44C-B0FE-A872442E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CFDE17FE-E007-4A4D-B207-665DB3DC8A0D}"/>
              </a:ext>
            </a:extLst>
          </p:cNvPr>
          <p:cNvSpPr txBox="1">
            <a:spLocks/>
          </p:cNvSpPr>
          <p:nvPr/>
        </p:nvSpPr>
        <p:spPr>
          <a:xfrm>
            <a:off x="161925" y="1153572"/>
            <a:ext cx="3725309" cy="2361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dirty="0">
                <a:solidFill>
                  <a:srgbClr val="FFFFFF"/>
                </a:solidFill>
              </a:rPr>
              <a:t>Concernant le respect de l’Environnement :</a:t>
            </a:r>
            <a:br>
              <a:rPr lang="fr-FR" sz="3400" dirty="0">
                <a:solidFill>
                  <a:srgbClr val="FFFFFF"/>
                </a:solidFill>
              </a:rPr>
            </a:br>
            <a:endParaRPr lang="fr-FR" sz="3400" dirty="0">
              <a:solidFill>
                <a:srgbClr val="FFFFFF"/>
              </a:solidFill>
            </a:endParaRPr>
          </a:p>
        </p:txBody>
      </p:sp>
      <p:sp>
        <p:nvSpPr>
          <p:cNvPr id="5" name="Arc 4">
            <a:extLst>
              <a:ext uri="{FF2B5EF4-FFF2-40B4-BE49-F238E27FC236}">
                <a16:creationId xmlns:a16="http://schemas.microsoft.com/office/drawing/2014/main" id="{88E3E6AD-565D-DA45-BA16-F27922FC4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Espace réservé du contenu 2">
            <a:extLst>
              <a:ext uri="{FF2B5EF4-FFF2-40B4-BE49-F238E27FC236}">
                <a16:creationId xmlns:a16="http://schemas.microsoft.com/office/drawing/2014/main" id="{68109B0A-6740-7C46-9DA9-B81B31FEFAA9}"/>
              </a:ext>
            </a:extLst>
          </p:cNvPr>
          <p:cNvSpPr txBox="1">
            <a:spLocks/>
          </p:cNvSpPr>
          <p:nvPr/>
        </p:nvSpPr>
        <p:spPr>
          <a:xfrm>
            <a:off x="4447309" y="2102319"/>
            <a:ext cx="6906491" cy="32254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dirty="0"/>
              <a:t>Le Comité de candidature « Paris 2024 » a présenté un projet de JOP « verts ». </a:t>
            </a:r>
          </a:p>
          <a:p>
            <a:pPr marL="0" indent="0" algn="just">
              <a:buNone/>
            </a:pPr>
            <a:endParaRPr lang="fr-FR" dirty="0"/>
          </a:p>
          <a:p>
            <a:pPr lvl="1" algn="just">
              <a:buFont typeface="Wingdings" panose="05000000000000000000" pitchFamily="2" charset="2"/>
              <a:buChar char="Ø"/>
            </a:pPr>
            <a:r>
              <a:rPr lang="fr-FR" sz="2600" dirty="0"/>
              <a:t>Objectif principal affiché : </a:t>
            </a:r>
          </a:p>
          <a:p>
            <a:pPr marL="457200" lvl="1" indent="0" algn="just">
              <a:buNone/>
            </a:pPr>
            <a:r>
              <a:rPr lang="fr-FR" sz="2000" dirty="0">
                <a:solidFill>
                  <a:schemeClr val="accent2"/>
                </a:solidFill>
              </a:rPr>
              <a:t>engendrer peu de nouvelles constructions</a:t>
            </a:r>
            <a:r>
              <a:rPr lang="fr-FR" sz="2000" dirty="0"/>
              <a:t>, et, pour celles qui auront lieu, qu'elles soient </a:t>
            </a:r>
            <a:r>
              <a:rPr lang="fr-FR" sz="2000" dirty="0">
                <a:solidFill>
                  <a:schemeClr val="accent2"/>
                </a:solidFill>
              </a:rPr>
              <a:t>soucieuses de l'environnement</a:t>
            </a:r>
            <a:r>
              <a:rPr lang="fr-FR" sz="2000" dirty="0"/>
              <a:t>, puis </a:t>
            </a:r>
            <a:r>
              <a:rPr lang="fr-FR" sz="2000" dirty="0">
                <a:solidFill>
                  <a:schemeClr val="accent2"/>
                </a:solidFill>
              </a:rPr>
              <a:t>réaffectées</a:t>
            </a:r>
            <a:r>
              <a:rPr lang="fr-FR" sz="2000" dirty="0"/>
              <a:t> en phase dite « héritage », soit post-JOP 2024.</a:t>
            </a:r>
          </a:p>
        </p:txBody>
      </p:sp>
      <p:sp>
        <p:nvSpPr>
          <p:cNvPr id="7" name="ZoneTexte 6">
            <a:extLst>
              <a:ext uri="{FF2B5EF4-FFF2-40B4-BE49-F238E27FC236}">
                <a16:creationId xmlns:a16="http://schemas.microsoft.com/office/drawing/2014/main" id="{06659881-5EFB-8A43-ACE7-6D0D9EF33C21}"/>
              </a:ext>
            </a:extLst>
          </p:cNvPr>
          <p:cNvSpPr txBox="1"/>
          <p:nvPr/>
        </p:nvSpPr>
        <p:spPr>
          <a:xfrm>
            <a:off x="161926" y="2869226"/>
            <a:ext cx="3202711" cy="954107"/>
          </a:xfrm>
          <a:prstGeom prst="rect">
            <a:avLst/>
          </a:prstGeom>
          <a:noFill/>
        </p:spPr>
        <p:txBody>
          <a:bodyPr wrap="square" rtlCol="0">
            <a:spAutoFit/>
          </a:bodyPr>
          <a:lstStyle/>
          <a:p>
            <a:r>
              <a:rPr lang="fr-FR" sz="2800" b="1" dirty="0">
                <a:solidFill>
                  <a:srgbClr val="FFFFFF"/>
                </a:solidFill>
              </a:rPr>
              <a:t>De grandes ambitions…</a:t>
            </a:r>
            <a:endParaRPr lang="fr-FR" sz="2800" b="1" dirty="0"/>
          </a:p>
        </p:txBody>
      </p:sp>
      <p:sp>
        <p:nvSpPr>
          <p:cNvPr id="8" name="ZoneTexte 7">
            <a:extLst>
              <a:ext uri="{FF2B5EF4-FFF2-40B4-BE49-F238E27FC236}">
                <a16:creationId xmlns:a16="http://schemas.microsoft.com/office/drawing/2014/main" id="{2AA6ECBC-A076-9944-92DA-AF97DF9888F2}"/>
              </a:ext>
            </a:extLst>
          </p:cNvPr>
          <p:cNvSpPr txBox="1"/>
          <p:nvPr/>
        </p:nvSpPr>
        <p:spPr>
          <a:xfrm>
            <a:off x="161925" y="3715022"/>
            <a:ext cx="3355759" cy="954107"/>
          </a:xfrm>
          <a:prstGeom prst="rect">
            <a:avLst/>
          </a:prstGeom>
          <a:noFill/>
        </p:spPr>
        <p:txBody>
          <a:bodyPr wrap="square" rtlCol="0">
            <a:spAutoFit/>
          </a:bodyPr>
          <a:lstStyle/>
          <a:p>
            <a:r>
              <a:rPr lang="fr-FR" sz="2800" dirty="0">
                <a:solidFill>
                  <a:srgbClr val="FFFFFF"/>
                </a:solidFill>
              </a:rPr>
              <a:t>À grandement tempérer</a:t>
            </a:r>
            <a:endParaRPr lang="fr-FR" sz="2800" dirty="0"/>
          </a:p>
        </p:txBody>
      </p:sp>
    </p:spTree>
    <p:extLst>
      <p:ext uri="{BB962C8B-B14F-4D97-AF65-F5344CB8AC3E}">
        <p14:creationId xmlns:p14="http://schemas.microsoft.com/office/powerpoint/2010/main" val="223766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AF3C0A64-8EBE-2F48-A8E9-4839E841C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4">
            <a:extLst>
              <a:ext uri="{FF2B5EF4-FFF2-40B4-BE49-F238E27FC236}">
                <a16:creationId xmlns:a16="http://schemas.microsoft.com/office/drawing/2014/main" id="{7CD1064F-0854-2741-A59F-B2BF7AE49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A09D6FD4-D38A-8D49-825D-668A9CBFC374}"/>
              </a:ext>
            </a:extLst>
          </p:cNvPr>
          <p:cNvSpPr txBox="1">
            <a:spLocks/>
          </p:cNvSpPr>
          <p:nvPr/>
        </p:nvSpPr>
        <p:spPr>
          <a:xfrm>
            <a:off x="161925" y="1153572"/>
            <a:ext cx="3725309" cy="23619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400" dirty="0">
                <a:solidFill>
                  <a:srgbClr val="FFFFFF"/>
                </a:solidFill>
              </a:rPr>
              <a:t>Concernant le respect de l’Environnement :</a:t>
            </a:r>
            <a:br>
              <a:rPr lang="fr-FR" sz="3400" dirty="0">
                <a:solidFill>
                  <a:srgbClr val="FFFFFF"/>
                </a:solidFill>
              </a:rPr>
            </a:br>
            <a:endParaRPr lang="fr-FR" sz="3400" dirty="0">
              <a:solidFill>
                <a:srgbClr val="FFFFFF"/>
              </a:solidFill>
            </a:endParaRPr>
          </a:p>
        </p:txBody>
      </p:sp>
      <p:sp>
        <p:nvSpPr>
          <p:cNvPr id="5" name="Arc 4">
            <a:extLst>
              <a:ext uri="{FF2B5EF4-FFF2-40B4-BE49-F238E27FC236}">
                <a16:creationId xmlns:a16="http://schemas.microsoft.com/office/drawing/2014/main" id="{F222D6A1-A6EE-5A46-A946-E7D9FFBB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Espace réservé du contenu 2">
            <a:extLst>
              <a:ext uri="{FF2B5EF4-FFF2-40B4-BE49-F238E27FC236}">
                <a16:creationId xmlns:a16="http://schemas.microsoft.com/office/drawing/2014/main" id="{F372D3A6-E3EF-194A-8395-77C9EDA896D6}"/>
              </a:ext>
            </a:extLst>
          </p:cNvPr>
          <p:cNvSpPr txBox="1">
            <a:spLocks/>
          </p:cNvSpPr>
          <p:nvPr/>
        </p:nvSpPr>
        <p:spPr>
          <a:xfrm>
            <a:off x="4434952" y="1257204"/>
            <a:ext cx="6906491" cy="384022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dirty="0"/>
              <a:t>Le Comité de candidature « Paris 2024 » a présenté un projet de JOP « verts ». </a:t>
            </a:r>
          </a:p>
          <a:p>
            <a:pPr marL="0" indent="0" algn="just">
              <a:buNone/>
            </a:pPr>
            <a:endParaRPr lang="fr-FR" dirty="0"/>
          </a:p>
          <a:p>
            <a:pPr lvl="1" algn="just">
              <a:buFont typeface="Wingdings" panose="05000000000000000000" pitchFamily="2" charset="2"/>
              <a:buChar char="Ø"/>
            </a:pPr>
            <a:r>
              <a:rPr lang="fr-FR" sz="2600" dirty="0"/>
              <a:t>Un impact négatif nonobstant les efforts déployés :</a:t>
            </a:r>
            <a:endParaRPr lang="fr-FR" dirty="0">
              <a:highlight>
                <a:srgbClr val="00FF00"/>
              </a:highlight>
            </a:endParaRPr>
          </a:p>
          <a:p>
            <a:pPr marL="457200" lvl="1" indent="0" algn="just">
              <a:buNone/>
            </a:pPr>
            <a:r>
              <a:rPr lang="fr-FR" sz="2000" dirty="0"/>
              <a:t>1°) Une </a:t>
            </a:r>
            <a:r>
              <a:rPr lang="fr-FR" sz="2000" dirty="0">
                <a:solidFill>
                  <a:schemeClr val="accent2"/>
                </a:solidFill>
              </a:rPr>
              <a:t>pollution atmosphérique </a:t>
            </a:r>
            <a:r>
              <a:rPr lang="fr-FR" sz="2000" dirty="0"/>
              <a:t>causée par l’afflux touristique</a:t>
            </a:r>
          </a:p>
          <a:p>
            <a:pPr marL="457200" lvl="1" indent="0" algn="just">
              <a:buNone/>
            </a:pPr>
            <a:r>
              <a:rPr lang="fr-FR" sz="2000" dirty="0"/>
              <a:t>2°) La difficile gestion des </a:t>
            </a:r>
            <a:r>
              <a:rPr lang="fr-FR" sz="2000" dirty="0">
                <a:solidFill>
                  <a:schemeClr val="accent2"/>
                </a:solidFill>
              </a:rPr>
              <a:t>déchets</a:t>
            </a:r>
          </a:p>
          <a:p>
            <a:pPr marL="457200" lvl="1" indent="0" algn="just">
              <a:buNone/>
            </a:pPr>
            <a:r>
              <a:rPr lang="fr-FR" sz="2000" dirty="0"/>
              <a:t>3°) L’impact </a:t>
            </a:r>
            <a:r>
              <a:rPr lang="fr-FR" sz="2000" dirty="0">
                <a:solidFill>
                  <a:schemeClr val="accent2"/>
                </a:solidFill>
              </a:rPr>
              <a:t>sonore</a:t>
            </a:r>
            <a:r>
              <a:rPr lang="fr-FR" sz="2000" dirty="0"/>
              <a:t> pour les riverains</a:t>
            </a:r>
          </a:p>
        </p:txBody>
      </p:sp>
      <p:sp>
        <p:nvSpPr>
          <p:cNvPr id="7" name="ZoneTexte 6">
            <a:extLst>
              <a:ext uri="{FF2B5EF4-FFF2-40B4-BE49-F238E27FC236}">
                <a16:creationId xmlns:a16="http://schemas.microsoft.com/office/drawing/2014/main" id="{4948F232-07B9-E949-9EF2-CA3004298D74}"/>
              </a:ext>
            </a:extLst>
          </p:cNvPr>
          <p:cNvSpPr txBox="1"/>
          <p:nvPr/>
        </p:nvSpPr>
        <p:spPr>
          <a:xfrm>
            <a:off x="161926" y="2869226"/>
            <a:ext cx="3202711" cy="954107"/>
          </a:xfrm>
          <a:prstGeom prst="rect">
            <a:avLst/>
          </a:prstGeom>
          <a:noFill/>
        </p:spPr>
        <p:txBody>
          <a:bodyPr wrap="square" rtlCol="0">
            <a:spAutoFit/>
          </a:bodyPr>
          <a:lstStyle/>
          <a:p>
            <a:r>
              <a:rPr lang="fr-FR" sz="2800" dirty="0">
                <a:solidFill>
                  <a:srgbClr val="FFFFFF"/>
                </a:solidFill>
              </a:rPr>
              <a:t>De grandes ambitions…</a:t>
            </a:r>
            <a:endParaRPr lang="fr-FR" sz="2800" dirty="0"/>
          </a:p>
        </p:txBody>
      </p:sp>
      <p:sp>
        <p:nvSpPr>
          <p:cNvPr id="8" name="ZoneTexte 7">
            <a:extLst>
              <a:ext uri="{FF2B5EF4-FFF2-40B4-BE49-F238E27FC236}">
                <a16:creationId xmlns:a16="http://schemas.microsoft.com/office/drawing/2014/main" id="{077219DF-C60A-4E44-8F45-A19EB5B683E4}"/>
              </a:ext>
            </a:extLst>
          </p:cNvPr>
          <p:cNvSpPr txBox="1"/>
          <p:nvPr/>
        </p:nvSpPr>
        <p:spPr>
          <a:xfrm>
            <a:off x="161925" y="3715022"/>
            <a:ext cx="3355759" cy="954107"/>
          </a:xfrm>
          <a:prstGeom prst="rect">
            <a:avLst/>
          </a:prstGeom>
          <a:noFill/>
        </p:spPr>
        <p:txBody>
          <a:bodyPr wrap="square" rtlCol="0">
            <a:spAutoFit/>
          </a:bodyPr>
          <a:lstStyle/>
          <a:p>
            <a:r>
              <a:rPr lang="fr-FR" sz="2800" b="1" dirty="0">
                <a:solidFill>
                  <a:srgbClr val="FFFFFF"/>
                </a:solidFill>
              </a:rPr>
              <a:t>À grandement tempérer</a:t>
            </a:r>
            <a:endParaRPr lang="fr-FR" sz="2800" b="1" dirty="0"/>
          </a:p>
        </p:txBody>
      </p:sp>
    </p:spTree>
    <p:extLst>
      <p:ext uri="{BB962C8B-B14F-4D97-AF65-F5344CB8AC3E}">
        <p14:creationId xmlns:p14="http://schemas.microsoft.com/office/powerpoint/2010/main" val="111788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Espace réservé du contenu 4">
            <a:extLst>
              <a:ext uri="{FF2B5EF4-FFF2-40B4-BE49-F238E27FC236}">
                <a16:creationId xmlns:a16="http://schemas.microsoft.com/office/drawing/2014/main" id="{917DFE2F-0B3B-B244-90D8-3FB5B9D7B68C}"/>
              </a:ext>
            </a:extLst>
          </p:cNvPr>
          <p:cNvSpPr>
            <a:spLocks noGrp="1"/>
          </p:cNvSpPr>
          <p:nvPr>
            <p:ph sz="half" idx="1"/>
          </p:nvPr>
        </p:nvSpPr>
        <p:spPr>
          <a:xfrm>
            <a:off x="1139271" y="1253331"/>
            <a:ext cx="5181600" cy="4351338"/>
          </a:xfrm>
        </p:spPr>
        <p:txBody>
          <a:bodyPr anchor="ctr">
            <a:normAutofit fontScale="70000" lnSpcReduction="20000"/>
          </a:bodyPr>
          <a:lstStyle/>
          <a:p>
            <a:pPr marL="0" lvl="0" indent="0" algn="just">
              <a:spcBef>
                <a:spcPts val="0"/>
              </a:spcBef>
              <a:buClr>
                <a:schemeClr val="dk2"/>
              </a:buClr>
              <a:buSzPts val="1100"/>
              <a:buNone/>
            </a:pPr>
            <a:endParaRPr lang="fr-FR" dirty="0"/>
          </a:p>
          <a:p>
            <a:pPr marL="0" lvl="0" indent="0" algn="just">
              <a:spcBef>
                <a:spcPts val="0"/>
              </a:spcBef>
              <a:buClr>
                <a:schemeClr val="dk2"/>
              </a:buClr>
              <a:buSzPts val="1100"/>
              <a:buNone/>
            </a:pPr>
            <a:r>
              <a:rPr lang="fr-FR" dirty="0">
                <a:latin typeface="Calibri" panose="020F0502020204030204" pitchFamily="34" charset="0"/>
                <a:cs typeface="Calibri" panose="020F0502020204030204" pitchFamily="34" charset="0"/>
              </a:rPr>
              <a:t>De ce fait, la ville de Paris, les villes recevant les jeux ainsi que la SOLIDEO vont s’aligner sur les différentes stratégies mises en place par le CIO en matière de « durabilité ». </a:t>
            </a:r>
          </a:p>
          <a:p>
            <a:pPr marL="0" lvl="0" indent="0" algn="just">
              <a:spcBef>
                <a:spcPts val="0"/>
              </a:spcBef>
              <a:buClr>
                <a:schemeClr val="dk2"/>
              </a:buClr>
              <a:buSzPts val="1100"/>
              <a:buNone/>
            </a:pPr>
            <a:r>
              <a:rPr lang="fr-FR" dirty="0">
                <a:latin typeface="Calibri" panose="020F0502020204030204" pitchFamily="34" charset="0"/>
                <a:cs typeface="Calibri" panose="020F0502020204030204" pitchFamily="34" charset="0"/>
              </a:rPr>
              <a:t> </a:t>
            </a:r>
          </a:p>
          <a:p>
            <a:pPr marL="0" lvl="0" indent="0" algn="just">
              <a:spcBef>
                <a:spcPts val="0"/>
              </a:spcBef>
              <a:buClr>
                <a:schemeClr val="dk2"/>
              </a:buClr>
              <a:buSzPts val="1100"/>
              <a:buNone/>
            </a:pPr>
            <a:r>
              <a:rPr lang="fr-FR" dirty="0">
                <a:latin typeface="Calibri" panose="020F0502020204030204" pitchFamily="34" charset="0"/>
                <a:cs typeface="Calibri" panose="020F0502020204030204" pitchFamily="34" charset="0"/>
              </a:rPr>
              <a:t>Le comité de candidature Paris 2024 a souhaité concilier le sport et l’urbanisme avec l’environnement en formant un partenariat avec le WWF France. </a:t>
            </a:r>
          </a:p>
          <a:p>
            <a:pPr marL="0" lvl="0" indent="0" algn="just">
              <a:spcBef>
                <a:spcPts val="0"/>
              </a:spcBef>
              <a:buClr>
                <a:schemeClr val="dk2"/>
              </a:buClr>
              <a:buSzPts val="1100"/>
              <a:buNone/>
            </a:pPr>
            <a:r>
              <a:rPr lang="fr-FR" dirty="0">
                <a:latin typeface="Calibri" panose="020F0502020204030204" pitchFamily="34" charset="0"/>
                <a:cs typeface="Calibri" panose="020F0502020204030204" pitchFamily="34" charset="0"/>
              </a:rPr>
              <a:t> </a:t>
            </a:r>
          </a:p>
          <a:p>
            <a:pPr marL="0" lvl="0" indent="0" algn="just">
              <a:spcBef>
                <a:spcPts val="0"/>
              </a:spcBef>
              <a:buClr>
                <a:schemeClr val="dk2"/>
              </a:buClr>
              <a:buSzPts val="1100"/>
              <a:buNone/>
            </a:pPr>
            <a:r>
              <a:rPr lang="fr-FR" dirty="0">
                <a:latin typeface="Calibri" panose="020F0502020204030204" pitchFamily="34" charset="0"/>
                <a:cs typeface="Calibri" panose="020F0502020204030204" pitchFamily="34" charset="0"/>
              </a:rPr>
              <a:t>L’ancien Directeur général de cette ONG, Monsieur Pascal </a:t>
            </a:r>
            <a:r>
              <a:rPr lang="fr-FR" dirty="0" err="1">
                <a:latin typeface="Calibri" panose="020F0502020204030204" pitchFamily="34" charset="0"/>
                <a:cs typeface="Calibri" panose="020F0502020204030204" pitchFamily="34" charset="0"/>
              </a:rPr>
              <a:t>Canfin</a:t>
            </a:r>
            <a:r>
              <a:rPr lang="fr-FR" dirty="0">
                <a:latin typeface="Calibri" panose="020F0502020204030204" pitchFamily="34" charset="0"/>
                <a:cs typeface="Calibri" panose="020F0502020204030204" pitchFamily="34" charset="0"/>
              </a:rPr>
              <a:t>, a déclaré que </a:t>
            </a:r>
            <a:r>
              <a:rPr lang="fr-FR" i="1" dirty="0">
                <a:latin typeface="Calibri" panose="020F0502020204030204" pitchFamily="34" charset="0"/>
                <a:cs typeface="Calibri" panose="020F0502020204030204" pitchFamily="34" charset="0"/>
              </a:rPr>
              <a:t>« les villes sont aujourd’hui le lieu local à apporter au défi climatique mondial. Avec Paris 2024, nous proposons les premiers Jeux alignés sur les objectifs</a:t>
            </a:r>
            <a:r>
              <a:rPr lang="fr-FR" i="1" dirty="0">
                <a:highlight>
                  <a:schemeClr val="lt1"/>
                </a:highlight>
                <a:latin typeface="Calibri" panose="020F0502020204030204" pitchFamily="34" charset="0"/>
                <a:cs typeface="Calibri" panose="020F0502020204030204" pitchFamily="34" charset="0"/>
              </a:rPr>
              <a:t> de l’Accord de Paris,</a:t>
            </a:r>
            <a:r>
              <a:rPr lang="fr-FR" i="1" dirty="0">
                <a:latin typeface="Calibri" panose="020F0502020204030204" pitchFamily="34" charset="0"/>
                <a:cs typeface="Calibri" panose="020F0502020204030204" pitchFamily="34" charset="0"/>
              </a:rPr>
              <a:t> des Jeux à impact environnemental positif accélérant la transition écologique des territoires ». </a:t>
            </a:r>
            <a:endParaRPr lang="fr-FR" sz="4000" dirty="0">
              <a:latin typeface="Calibri" panose="020F0502020204030204" pitchFamily="34" charset="0"/>
              <a:cs typeface="Calibri" panose="020F0502020204030204" pitchFamily="34" charset="0"/>
            </a:endParaRPr>
          </a:p>
          <a:p>
            <a:endParaRPr lang="fr-FR" dirty="0"/>
          </a:p>
        </p:txBody>
      </p:sp>
      <p:pic>
        <p:nvPicPr>
          <p:cNvPr id="9" name="Google Shape;96;p19">
            <a:extLst>
              <a:ext uri="{FF2B5EF4-FFF2-40B4-BE49-F238E27FC236}">
                <a16:creationId xmlns:a16="http://schemas.microsoft.com/office/drawing/2014/main" id="{7FB66F2E-4FE4-8845-89DD-8C265EA1D85B}"/>
              </a:ext>
            </a:extLst>
          </p:cNvPr>
          <p:cNvPicPr preferRelativeResize="0"/>
          <p:nvPr/>
        </p:nvPicPr>
        <p:blipFill>
          <a:blip r:embed="rId3">
            <a:alphaModFix/>
          </a:blip>
          <a:stretch>
            <a:fillRect/>
          </a:stretch>
        </p:blipFill>
        <p:spPr>
          <a:xfrm>
            <a:off x="6703046" y="1661766"/>
            <a:ext cx="5181600" cy="3534468"/>
          </a:xfrm>
          <a:prstGeom prst="rect">
            <a:avLst/>
          </a:prstGeom>
          <a:noFill/>
          <a:ln>
            <a:noFill/>
          </a:ln>
        </p:spPr>
      </p:pic>
    </p:spTree>
    <p:extLst>
      <p:ext uri="{BB962C8B-B14F-4D97-AF65-F5344CB8AC3E}">
        <p14:creationId xmlns:p14="http://schemas.microsoft.com/office/powerpoint/2010/main" val="15401049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Espace réservé du contenu 2">
            <a:extLst>
              <a:ext uri="{FF2B5EF4-FFF2-40B4-BE49-F238E27FC236}">
                <a16:creationId xmlns:a16="http://schemas.microsoft.com/office/drawing/2014/main" id="{27DD5CC0-3755-3544-BD78-F5ECE8155429}"/>
              </a:ext>
            </a:extLst>
          </p:cNvPr>
          <p:cNvSpPr>
            <a:spLocks noGrp="1"/>
          </p:cNvSpPr>
          <p:nvPr>
            <p:ph sz="half" idx="1"/>
          </p:nvPr>
        </p:nvSpPr>
        <p:spPr>
          <a:xfrm>
            <a:off x="980561" y="238999"/>
            <a:ext cx="5181600" cy="5247401"/>
          </a:xfrm>
        </p:spPr>
        <p:txBody>
          <a:bodyPr>
            <a:noAutofit/>
          </a:bodyPr>
          <a:lstStyle/>
          <a:p>
            <a:pPr marL="0" lvl="0" indent="0" algn="just">
              <a:spcBef>
                <a:spcPts val="0"/>
              </a:spcBef>
              <a:buClr>
                <a:schemeClr val="dk2"/>
              </a:buClr>
              <a:buSzPts val="1100"/>
              <a:buNone/>
            </a:pPr>
            <a:r>
              <a:rPr lang="fr-FR" sz="1800" dirty="0">
                <a:solidFill>
                  <a:srgbClr val="0070C0"/>
                </a:solidFill>
                <a:cs typeface="Calibri" panose="020F0502020204030204" pitchFamily="34" charset="0"/>
              </a:rPr>
              <a:t>L’accord de Paris </a:t>
            </a:r>
            <a:r>
              <a:rPr lang="fr-FR" sz="1800" b="1" dirty="0">
                <a:cs typeface="Calibri" panose="020F0502020204030204" pitchFamily="34" charset="0"/>
              </a:rPr>
              <a:t>a été signé par 195 pays de l’ONU</a:t>
            </a:r>
            <a:r>
              <a:rPr lang="fr-FR" sz="1800" dirty="0">
                <a:cs typeface="Calibri" panose="020F0502020204030204" pitchFamily="34" charset="0"/>
              </a:rPr>
              <a:t> sur 197, le 12 décembre 2015, lors de la COP21 au Bourget (93). Le but de cet accord </a:t>
            </a:r>
            <a:r>
              <a:rPr lang="fr-FR" sz="1800" b="1" dirty="0">
                <a:cs typeface="Calibri" panose="020F0502020204030204" pitchFamily="34" charset="0"/>
              </a:rPr>
              <a:t>a été de limiter une augmentation de la température à deux degrés.</a:t>
            </a:r>
            <a:r>
              <a:rPr lang="fr-FR" sz="1800" dirty="0">
                <a:cs typeface="Calibri" panose="020F0502020204030204" pitchFamily="34" charset="0"/>
              </a:rPr>
              <a:t> </a:t>
            </a:r>
          </a:p>
          <a:p>
            <a:pPr marL="0" lvl="0" indent="0" algn="just">
              <a:spcBef>
                <a:spcPts val="0"/>
              </a:spcBef>
              <a:buClr>
                <a:schemeClr val="dk2"/>
              </a:buClr>
              <a:buSzPts val="1100"/>
              <a:buNone/>
            </a:pPr>
            <a:r>
              <a:rPr lang="fr-FR" sz="1800" dirty="0"/>
              <a:t> </a:t>
            </a:r>
          </a:p>
          <a:p>
            <a:pPr marL="0" lvl="0" indent="0" algn="just">
              <a:spcBef>
                <a:spcPts val="0"/>
              </a:spcBef>
              <a:buClr>
                <a:schemeClr val="dk2"/>
              </a:buClr>
              <a:buSzPts val="1100"/>
              <a:buNone/>
            </a:pPr>
            <a:endParaRPr lang="fr-FR" sz="1800" dirty="0">
              <a:highlight>
                <a:srgbClr val="FF0000"/>
              </a:highlight>
            </a:endParaRPr>
          </a:p>
          <a:p>
            <a:pPr marL="0" lvl="0" indent="0" algn="just">
              <a:spcBef>
                <a:spcPts val="0"/>
              </a:spcBef>
              <a:buClr>
                <a:schemeClr val="dk2"/>
              </a:buClr>
              <a:buSzPts val="1100"/>
              <a:buNone/>
            </a:pPr>
            <a:r>
              <a:rPr lang="fr-FR" sz="1800" dirty="0"/>
              <a:t> </a:t>
            </a:r>
          </a:p>
          <a:p>
            <a:pPr marL="0" lvl="0" indent="0" algn="just">
              <a:spcBef>
                <a:spcPts val="0"/>
              </a:spcBef>
              <a:buClr>
                <a:schemeClr val="dk2"/>
              </a:buClr>
              <a:buSzPts val="1100"/>
              <a:buNone/>
            </a:pPr>
            <a:endParaRPr lang="fr-FR" sz="1800" dirty="0"/>
          </a:p>
          <a:p>
            <a:pPr marL="0" lvl="0" indent="0" algn="just">
              <a:spcBef>
                <a:spcPts val="0"/>
              </a:spcBef>
              <a:buClr>
                <a:schemeClr val="dk2"/>
              </a:buClr>
              <a:buSzPts val="1100"/>
              <a:buNone/>
            </a:pPr>
            <a:endParaRPr lang="fr-FR" sz="1800" dirty="0"/>
          </a:p>
          <a:p>
            <a:pPr marL="0" lvl="0" indent="0" algn="just">
              <a:spcBef>
                <a:spcPts val="0"/>
              </a:spcBef>
              <a:buClr>
                <a:schemeClr val="dk2"/>
              </a:buClr>
              <a:buSzPts val="1100"/>
              <a:buNone/>
            </a:pPr>
            <a:endParaRPr lang="fr-FR" sz="1800" dirty="0"/>
          </a:p>
          <a:p>
            <a:pPr marL="0" lvl="0" indent="0" algn="just">
              <a:spcBef>
                <a:spcPts val="0"/>
              </a:spcBef>
              <a:buClr>
                <a:schemeClr val="dk2"/>
              </a:buClr>
              <a:buSzPts val="1100"/>
              <a:buNone/>
            </a:pPr>
            <a:endParaRPr lang="fr-FR" sz="1800" dirty="0"/>
          </a:p>
          <a:p>
            <a:pPr marL="0" lvl="0" indent="0" algn="just">
              <a:spcBef>
                <a:spcPts val="0"/>
              </a:spcBef>
              <a:buClr>
                <a:schemeClr val="dk2"/>
              </a:buClr>
              <a:buSzPts val="1100"/>
              <a:buNone/>
            </a:pPr>
            <a:endParaRPr lang="fr-FR" sz="1800" dirty="0"/>
          </a:p>
          <a:p>
            <a:pPr marL="0" lvl="0" indent="0" algn="just">
              <a:spcBef>
                <a:spcPts val="0"/>
              </a:spcBef>
              <a:buClr>
                <a:schemeClr val="dk2"/>
              </a:buClr>
              <a:buSzPts val="1100"/>
              <a:buNone/>
            </a:pPr>
            <a:r>
              <a:rPr lang="fr-FR" sz="1800" dirty="0">
                <a:cs typeface="Calibri" panose="020F0502020204030204" pitchFamily="34" charset="0"/>
              </a:rPr>
              <a:t>Ce partenariat a permis </a:t>
            </a:r>
            <a:r>
              <a:rPr lang="fr-FR" sz="1800" b="1" dirty="0">
                <a:cs typeface="Calibri" panose="020F0502020204030204" pitchFamily="34" charset="0"/>
              </a:rPr>
              <a:t>l’établissement de la </a:t>
            </a:r>
            <a:r>
              <a:rPr lang="fr-FR" sz="1800" b="1" dirty="0">
                <a:solidFill>
                  <a:srgbClr val="0070C0"/>
                </a:solidFill>
                <a:cs typeface="Calibri" panose="020F0502020204030204" pitchFamily="34" charset="0"/>
              </a:rPr>
              <a:t>Charte éco responsable</a:t>
            </a:r>
            <a:r>
              <a:rPr lang="fr-FR" sz="1800" dirty="0">
                <a:cs typeface="Calibri" panose="020F0502020204030204" pitchFamily="34" charset="0"/>
              </a:rPr>
              <a:t> contenant </a:t>
            </a:r>
            <a:r>
              <a:rPr lang="fr-FR" sz="1800" b="1" dirty="0">
                <a:cs typeface="Calibri" panose="020F0502020204030204" pitchFamily="34" charset="0"/>
              </a:rPr>
              <a:t>15 engagements en faveur du développement durable</a:t>
            </a:r>
            <a:r>
              <a:rPr lang="fr-FR" sz="1800" dirty="0">
                <a:cs typeface="Calibri" panose="020F0502020204030204" pitchFamily="34" charset="0"/>
              </a:rPr>
              <a:t>, et mise en ligne par le Ministère des Sports. </a:t>
            </a:r>
          </a:p>
          <a:p>
            <a:pPr marL="0" lvl="0" indent="0" algn="just">
              <a:spcBef>
                <a:spcPts val="0"/>
              </a:spcBef>
              <a:buClr>
                <a:schemeClr val="dk2"/>
              </a:buClr>
              <a:buSzPts val="1100"/>
              <a:buNone/>
            </a:pPr>
            <a:r>
              <a:rPr lang="fr-FR" sz="1800" dirty="0">
                <a:cs typeface="Calibri" panose="020F0502020204030204" pitchFamily="34" charset="0"/>
              </a:rPr>
              <a:t> </a:t>
            </a:r>
          </a:p>
          <a:p>
            <a:pPr marL="0" lvl="0" indent="0" algn="just">
              <a:spcBef>
                <a:spcPts val="0"/>
              </a:spcBef>
              <a:buClr>
                <a:schemeClr val="dk2"/>
              </a:buClr>
              <a:buSzPts val="1100"/>
              <a:buNone/>
            </a:pPr>
            <a:r>
              <a:rPr lang="fr-FR" sz="1800" dirty="0">
                <a:cs typeface="Calibri" panose="020F0502020204030204" pitchFamily="34" charset="0"/>
              </a:rPr>
              <a:t>Dans sa première partie, la charte informe que les JOP 2024 adopteront une démarche qui s’intégrera </a:t>
            </a:r>
            <a:r>
              <a:rPr lang="fr-FR" sz="1800" b="1" dirty="0">
                <a:cs typeface="Calibri" panose="020F0502020204030204" pitchFamily="34" charset="0"/>
              </a:rPr>
              <a:t>aux objectifs de développement durable (ODD) de l’organisation des Nations Unies. </a:t>
            </a:r>
            <a:endParaRPr lang="fr-FR" sz="1800" dirty="0"/>
          </a:p>
          <a:p>
            <a:pPr marL="0" indent="0" algn="just">
              <a:buNone/>
            </a:pPr>
            <a:endParaRPr lang="fr-FR" sz="1800" dirty="0"/>
          </a:p>
        </p:txBody>
      </p:sp>
      <p:pic>
        <p:nvPicPr>
          <p:cNvPr id="20" name="Google Shape;104;p20">
            <a:extLst>
              <a:ext uri="{FF2B5EF4-FFF2-40B4-BE49-F238E27FC236}">
                <a16:creationId xmlns:a16="http://schemas.microsoft.com/office/drawing/2014/main" id="{17DD1CBF-CD9F-A34D-AED4-C920DCAFD8A8}"/>
              </a:ext>
            </a:extLst>
          </p:cNvPr>
          <p:cNvPicPr preferRelativeResize="0"/>
          <p:nvPr/>
        </p:nvPicPr>
        <p:blipFill>
          <a:blip r:embed="rId3">
            <a:alphaModFix/>
          </a:blip>
          <a:stretch>
            <a:fillRect/>
          </a:stretch>
        </p:blipFill>
        <p:spPr>
          <a:xfrm>
            <a:off x="1534040" y="1591878"/>
            <a:ext cx="3549076" cy="1496826"/>
          </a:xfrm>
          <a:prstGeom prst="rect">
            <a:avLst/>
          </a:prstGeom>
          <a:noFill/>
          <a:ln>
            <a:noFill/>
          </a:ln>
        </p:spPr>
      </p:pic>
      <p:sp>
        <p:nvSpPr>
          <p:cNvPr id="21" name="Espace réservé du contenu 3">
            <a:extLst>
              <a:ext uri="{FF2B5EF4-FFF2-40B4-BE49-F238E27FC236}">
                <a16:creationId xmlns:a16="http://schemas.microsoft.com/office/drawing/2014/main" id="{591B5C0D-E459-F443-839F-82279FCBCF4B}"/>
              </a:ext>
            </a:extLst>
          </p:cNvPr>
          <p:cNvSpPr txBox="1">
            <a:spLocks/>
          </p:cNvSpPr>
          <p:nvPr/>
        </p:nvSpPr>
        <p:spPr>
          <a:xfrm>
            <a:off x="6586280" y="481780"/>
            <a:ext cx="5181600" cy="1208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2"/>
              </a:buClr>
              <a:buSzPts val="1100"/>
              <a:buFont typeface="Arial" panose="020B0604020202020204" pitchFamily="34" charset="0"/>
              <a:buNone/>
            </a:pPr>
            <a:r>
              <a:rPr lang="fr-FR" sz="2000" dirty="0">
                <a:latin typeface="Calibri" panose="020F0502020204030204" pitchFamily="34" charset="0"/>
                <a:cs typeface="Calibri" panose="020F0502020204030204" pitchFamily="34" charset="0"/>
              </a:rPr>
              <a:t>Dans sa seconde partie, il est évoqué</a:t>
            </a:r>
            <a:r>
              <a:rPr lang="fr-FR" sz="2000" b="1" dirty="0">
                <a:latin typeface="Calibri" panose="020F0502020204030204" pitchFamily="34" charset="0"/>
                <a:cs typeface="Calibri" panose="020F0502020204030204" pitchFamily="34" charset="0"/>
              </a:rPr>
              <a:t> </a:t>
            </a:r>
            <a:r>
              <a:rPr lang="fr-FR" sz="2000" b="1" dirty="0">
                <a:solidFill>
                  <a:schemeClr val="accent3"/>
                </a:solidFill>
                <a:latin typeface="Calibri" panose="020F0502020204030204" pitchFamily="34" charset="0"/>
                <a:cs typeface="Calibri" panose="020F0502020204030204" pitchFamily="34" charset="0"/>
              </a:rPr>
              <a:t>les 15 engagements éco responsables mis en place pour les JO 2024</a:t>
            </a:r>
            <a:r>
              <a:rPr lang="fr-FR" sz="2000" dirty="0">
                <a:latin typeface="Calibri" panose="020F0502020204030204" pitchFamily="34" charset="0"/>
                <a:cs typeface="Calibri" panose="020F0502020204030204" pitchFamily="34" charset="0"/>
              </a:rPr>
              <a:t>, qui concernent notamment les domaines suivants : </a:t>
            </a:r>
          </a:p>
          <a:p>
            <a:pPr marL="457200" algn="just">
              <a:spcBef>
                <a:spcPts val="0"/>
              </a:spcBef>
              <a:buClr>
                <a:schemeClr val="dk2"/>
              </a:buClr>
              <a:buSzPts val="1100"/>
              <a:buFont typeface="Arial" panose="020B0604020202020204" pitchFamily="34" charset="0"/>
              <a:buNone/>
            </a:pPr>
            <a:endParaRPr lang="fr-FR" sz="2000" dirty="0">
              <a:highlight>
                <a:schemeClr val="dk1"/>
              </a:highlight>
            </a:endParaRPr>
          </a:p>
          <a:p>
            <a:pPr marL="0" indent="0" algn="just">
              <a:spcBef>
                <a:spcPts val="0"/>
              </a:spcBef>
              <a:buClr>
                <a:schemeClr val="dk2"/>
              </a:buClr>
              <a:buSzPts val="1100"/>
              <a:buFont typeface="Arial" panose="020B0604020202020204" pitchFamily="34" charset="0"/>
              <a:buNone/>
            </a:pPr>
            <a:endParaRPr lang="fr-FR" sz="2000" dirty="0">
              <a:latin typeface="Times New Roman"/>
              <a:ea typeface="Times New Roman"/>
              <a:cs typeface="Times New Roman"/>
              <a:sym typeface="Times New Roman"/>
            </a:endParaRPr>
          </a:p>
          <a:p>
            <a:pPr marL="0" indent="0" algn="just">
              <a:spcBef>
                <a:spcPts val="0"/>
              </a:spcBef>
              <a:spcAft>
                <a:spcPts val="1600"/>
              </a:spcAft>
              <a:buFont typeface="Arial" panose="020B0604020202020204" pitchFamily="34" charset="0"/>
              <a:buNone/>
            </a:pPr>
            <a:endParaRPr lang="fr-FR" sz="2000" dirty="0"/>
          </a:p>
          <a:p>
            <a:pPr algn="just"/>
            <a:endParaRPr lang="fr-FR" sz="2000" dirty="0"/>
          </a:p>
        </p:txBody>
      </p:sp>
      <p:pic>
        <p:nvPicPr>
          <p:cNvPr id="22" name="Google Shape;105;p20">
            <a:extLst>
              <a:ext uri="{FF2B5EF4-FFF2-40B4-BE49-F238E27FC236}">
                <a16:creationId xmlns:a16="http://schemas.microsoft.com/office/drawing/2014/main" id="{17EB7D19-9D87-6C4E-82C2-84F7A46D2B33}"/>
              </a:ext>
            </a:extLst>
          </p:cNvPr>
          <p:cNvPicPr preferRelativeResize="0"/>
          <p:nvPr/>
        </p:nvPicPr>
        <p:blipFill>
          <a:blip r:embed="rId4">
            <a:alphaModFix/>
          </a:blip>
          <a:stretch>
            <a:fillRect/>
          </a:stretch>
        </p:blipFill>
        <p:spPr>
          <a:xfrm>
            <a:off x="6715640" y="1690504"/>
            <a:ext cx="4920649" cy="4576152"/>
          </a:xfrm>
          <a:prstGeom prst="rect">
            <a:avLst/>
          </a:prstGeom>
          <a:noFill/>
          <a:ln>
            <a:noFill/>
          </a:ln>
        </p:spPr>
      </p:pic>
    </p:spTree>
    <p:extLst>
      <p:ext uri="{BB962C8B-B14F-4D97-AF65-F5344CB8AC3E}">
        <p14:creationId xmlns:p14="http://schemas.microsoft.com/office/powerpoint/2010/main" val="27199630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AD5BFEF1-022B-244F-B28D-B4E19A70E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22">
            <a:extLst>
              <a:ext uri="{FF2B5EF4-FFF2-40B4-BE49-F238E27FC236}">
                <a16:creationId xmlns:a16="http://schemas.microsoft.com/office/drawing/2014/main" id="{A2B5ADEF-4AB9-4F42-A905-33EC2EC4A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E19FE254-2156-0748-A1CD-C470175FCA05}"/>
              </a:ext>
            </a:extLst>
          </p:cNvPr>
          <p:cNvSpPr txBox="1">
            <a:spLocks/>
          </p:cNvSpPr>
          <p:nvPr/>
        </p:nvSpPr>
        <p:spPr>
          <a:xfrm>
            <a:off x="1183098" y="1906747"/>
            <a:ext cx="3240506" cy="3044505"/>
          </a:xfrm>
          <a:prstGeom prst="rect">
            <a:avLst/>
          </a:prstGeom>
        </p:spPr>
        <p:txBody>
          <a:bodyPr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L’organisation des Jeux Olympiques et Paralympiques et la protection de l’environnement ; des objectifs difficilement conciliables</a:t>
            </a:r>
            <a:endParaRPr lang="fr-FR" sz="4100" dirty="0">
              <a:solidFill>
                <a:srgbClr val="FFFFFF"/>
              </a:solidFill>
            </a:endParaRPr>
          </a:p>
        </p:txBody>
      </p:sp>
      <p:sp>
        <p:nvSpPr>
          <p:cNvPr id="7" name="Arc 6">
            <a:extLst>
              <a:ext uri="{FF2B5EF4-FFF2-40B4-BE49-F238E27FC236}">
                <a16:creationId xmlns:a16="http://schemas.microsoft.com/office/drawing/2014/main" id="{79AB485B-D5E6-104C-B8C5-22DA6105E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val 26">
            <a:extLst>
              <a:ext uri="{FF2B5EF4-FFF2-40B4-BE49-F238E27FC236}">
                <a16:creationId xmlns:a16="http://schemas.microsoft.com/office/drawing/2014/main" id="{049BF65C-CF05-9548-BA38-3A9A02315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Espace réservé du contenu 2">
            <a:extLst>
              <a:ext uri="{FF2B5EF4-FFF2-40B4-BE49-F238E27FC236}">
                <a16:creationId xmlns:a16="http://schemas.microsoft.com/office/drawing/2014/main" id="{3B953650-AC85-9241-B087-1497BAE50EAA}"/>
              </a:ext>
            </a:extLst>
          </p:cNvPr>
          <p:cNvGraphicFramePr>
            <a:graphicFrameLocks/>
          </p:cNvGraphicFramePr>
          <p:nvPr>
            <p:extLst>
              <p:ext uri="{D42A27DB-BD31-4B8C-83A1-F6EECF244321}">
                <p14:modId xmlns:p14="http://schemas.microsoft.com/office/powerpoint/2010/main" val="731734266"/>
              </p:ext>
            </p:extLst>
          </p:nvPr>
        </p:nvGraphicFramePr>
        <p:xfrm>
          <a:off x="5529986" y="395780"/>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53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re 4">
            <a:extLst>
              <a:ext uri="{FF2B5EF4-FFF2-40B4-BE49-F238E27FC236}">
                <a16:creationId xmlns:a16="http://schemas.microsoft.com/office/drawing/2014/main" id="{2AA01B89-9158-5346-8CD2-82A22AF913B8}"/>
              </a:ext>
            </a:extLst>
          </p:cNvPr>
          <p:cNvSpPr>
            <a:spLocks noGrp="1"/>
          </p:cNvSpPr>
          <p:nvPr>
            <p:ph type="ctrTitle"/>
          </p:nvPr>
        </p:nvSpPr>
        <p:spPr>
          <a:xfrm>
            <a:off x="3315031" y="2327279"/>
            <a:ext cx="5561938" cy="2174044"/>
          </a:xfrm>
        </p:spPr>
        <p:txBody>
          <a:bodyPr anchor="ctr">
            <a:normAutofit/>
          </a:bodyPr>
          <a:lstStyle/>
          <a:p>
            <a:r>
              <a:rPr lang="fr" sz="3600" b="1" dirty="0">
                <a:solidFill>
                  <a:schemeClr val="accent6"/>
                </a:solidFill>
              </a:rPr>
              <a:t>I - L’organisation de JOP « verts » soumis à un droit de l’environnement dérogatoire</a:t>
            </a:r>
            <a:endParaRPr lang="fr-FR" sz="3600" b="1" dirty="0">
              <a:solidFill>
                <a:schemeClr val="accent6"/>
              </a:solidFill>
            </a:endParaRPr>
          </a:p>
        </p:txBody>
      </p:sp>
      <p:sp>
        <p:nvSpPr>
          <p:cNvPr id="26" name="Arc 2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Oval 2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959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hème Office">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TotalTime>
  <Words>6014</Words>
  <Application>Microsoft Macintosh PowerPoint</Application>
  <PresentationFormat>Grand écran</PresentationFormat>
  <Paragraphs>346</Paragraphs>
  <Slides>51</Slides>
  <Notes>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51</vt:i4>
      </vt:variant>
    </vt:vector>
  </HeadingPairs>
  <TitlesOfParts>
    <vt:vector size="58" baseType="lpstr">
      <vt:lpstr>Arial</vt:lpstr>
      <vt:lpstr>Calibri</vt:lpstr>
      <vt:lpstr>Calibri Light</vt:lpstr>
      <vt:lpstr>Playfair Display</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 - L’organisation de JOP « verts » soumis à un droit de l’environnement dérogatoire</vt:lpstr>
      <vt:lpstr>A - La participation du public</vt:lpstr>
      <vt:lpstr>Présentation PowerPoint</vt:lpstr>
      <vt:lpstr>B - Le pavoisement</vt:lpstr>
      <vt:lpstr>C - La publicité</vt:lpstr>
      <vt:lpstr>Présentation PowerPoint</vt:lpstr>
      <vt:lpstr>II - Les Jeux Olympiques et Paralympiques 2024 à l’épreuve des obligations environnementales déjà en vigueur </vt:lpstr>
      <vt:lpstr>Présentation PowerPoint</vt:lpstr>
      <vt:lpstr>A - Climat, Air et Énergie</vt:lpstr>
      <vt:lpstr>Présentation PowerPoint</vt:lpstr>
      <vt:lpstr>B - Biodiversité et Paysage</vt:lpstr>
      <vt:lpstr>C - L’eau</vt:lpstr>
      <vt:lpstr>D - Les transports</vt:lpstr>
      <vt:lpstr>E - Santé, Bruit et Risques</vt:lpstr>
      <vt:lpstr>III - Un projet pas si « vert »... </vt:lpstr>
      <vt:lpstr>Un impact environnemental indubitable</vt:lpstr>
      <vt:lpstr>A - Les transports</vt:lpstr>
      <vt:lpstr>Présentation PowerPoint</vt:lpstr>
      <vt:lpstr>Présentation PowerPoint</vt:lpstr>
      <vt:lpstr>Présentation PowerPoint</vt:lpstr>
      <vt:lpstr>B – Gestion des déchets</vt:lpstr>
      <vt:lpstr>Présentation PowerPoint</vt:lpstr>
      <vt:lpstr>C – Qualité de l’air</vt:lpstr>
      <vt:lpstr>Présentation PowerPoint</vt:lpstr>
      <vt:lpstr>D – Le bruit </vt:lpstr>
      <vt:lpstr>Présentation PowerPoint</vt:lpstr>
      <vt:lpstr>E – Limitation des constructions </vt:lpstr>
      <vt:lpstr>Présentation PowerPoint</vt:lpstr>
      <vt:lpstr>F – Publicité et pavoisement </vt:lpstr>
      <vt:lpstr>G - L’eau </vt:lpstr>
      <vt:lpstr>Présentation PowerPoint</vt:lpstr>
      <vt:lpstr>H – Espèces protégées</vt:lpstr>
      <vt:lpstr>Présentation PowerPoint</vt:lpstr>
      <vt:lpstr>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JOP 2024 : Urbanisme dérogatoire et démarches environnementales</dc:title>
  <dc:creator>Audrey Laboureau</dc:creator>
  <cp:lastModifiedBy>Audrey Laboureau</cp:lastModifiedBy>
  <cp:revision>51</cp:revision>
  <dcterms:created xsi:type="dcterms:W3CDTF">2021-05-10T15:38:28Z</dcterms:created>
  <dcterms:modified xsi:type="dcterms:W3CDTF">2021-05-18T11:54:42Z</dcterms:modified>
</cp:coreProperties>
</file>